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9"/>
  </p:notesMasterIdLst>
  <p:handoutMasterIdLst>
    <p:handoutMasterId r:id="rId50"/>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390" r:id="rId42"/>
    <p:sldId id="393" r:id="rId43"/>
    <p:sldId id="394" r:id="rId44"/>
    <p:sldId id="276" r:id="rId45"/>
    <p:sldId id="277" r:id="rId46"/>
    <p:sldId id="278" r:id="rId47"/>
    <p:sldId id="279" r:id="rId48"/>
  </p:sldIdLst>
  <p:sldSz cx="12192000" cy="6858000"/>
  <p:notesSz cx="6858000" cy="9144000"/>
  <p:embeddedFontLst>
    <p:embeddedFont>
      <p:font typeface="Consolas" panose="020B0609020204030204" pitchFamily="49" charset="0"/>
      <p:regular r:id="rId51"/>
      <p:bold r:id="rId52"/>
      <p:italic r:id="rId53"/>
      <p:boldItalic r:id="rId54"/>
    </p:embeddedFont>
    <p:embeddedFont>
      <p:font typeface="Figtree" panose="020B0604020202020204" charset="0"/>
      <p:regular r:id="rId55"/>
      <p:bold r:id="rId56"/>
      <p:italic r:id="rId57"/>
      <p:boldItalic r:id="rId58"/>
    </p:embeddedFont>
    <p:embeddedFont>
      <p:font typeface="Figtree Light" panose="020B0604020202020204" charset="0"/>
      <p:regular r:id="rId59"/>
      <p:italic r:id="rId60"/>
    </p:embeddedFont>
    <p:embeddedFont>
      <p:font typeface="Montserrat" pitchFamily="2" charset="0"/>
      <p:regular r:id="rId61"/>
      <p:bold r:id="rId62"/>
      <p:italic r:id="rId63"/>
      <p:boldItalic r:id="rId64"/>
    </p:embeddedFont>
    <p:embeddedFont>
      <p:font typeface="Montserrat Black" pitchFamily="2" charset="0"/>
      <p:bold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390"/>
            <p14:sldId id="393"/>
            <p14:sldId id="394"/>
            <p14:sldId id="276"/>
            <p14:sldId id="277"/>
            <p14:sldId id="278"/>
            <p14:sldId id="279"/>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0565"/>
    <p:restoredTop sz="79795" autoAdjust="0"/>
  </p:normalViewPr>
  <p:slideViewPr>
    <p:cSldViewPr snapToGrid="0">
      <p:cViewPr>
        <p:scale>
          <a:sx n="100" d="100"/>
          <a:sy n="100" d="100"/>
        </p:scale>
        <p:origin x="-394" y="-1613"/>
      </p:cViewPr>
      <p:guideLst/>
    </p:cSldViewPr>
  </p:slideViewPr>
  <p:outlineViewPr>
    <p:cViewPr>
      <p:scale>
        <a:sx n="33" d="100"/>
        <a:sy n="33" d="100"/>
      </p:scale>
      <p:origin x="0" y="-15912"/>
    </p:cViewPr>
    <p:sldLst>
      <p:sld r:id="rId1" collapse="1"/>
    </p:sldLst>
  </p:outlineViewPr>
  <p:notesTextViewPr>
    <p:cViewPr>
      <p:scale>
        <a:sx n="1" d="1"/>
        <a:sy n="1" d="1"/>
      </p:scale>
      <p:origin x="0" y="-1622"/>
    </p:cViewPr>
  </p:notesTextViewPr>
  <p:notesViewPr>
    <p:cSldViewPr snapToGrid="0">
      <p:cViewPr>
        <p:scale>
          <a:sx n="125" d="100"/>
          <a:sy n="125" d="100"/>
        </p:scale>
        <p:origin x="1181" y="-29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font" Target="fonts/font11.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1.fntdata"/><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C4CF3-8787-475D-BC9E-7FC9810FC48B}" type="doc">
      <dgm:prSet loTypeId="urn:microsoft.com/office/officeart/2005/8/layout/gear1" loCatId="relationship" qsTypeId="urn:microsoft.com/office/officeart/2005/8/quickstyle/simple1" qsCatId="simple" csTypeId="urn:microsoft.com/office/officeart/2005/8/colors/accent5_2" csCatId="accent5" phldr="1"/>
      <dgm:spPr/>
    </dgm:pt>
    <dgm:pt modelId="{2D6D2813-E0F9-4081-8D11-5087F753A4CE}">
      <dgm:prSet phldrT="[Text]"/>
      <dgm:spPr/>
      <dgm:t>
        <a:bodyPr/>
        <a:lstStyle/>
        <a:p>
          <a:r>
            <a:rPr lang="en-GB" dirty="0"/>
            <a:t> </a:t>
          </a:r>
        </a:p>
      </dgm:t>
    </dgm:pt>
    <dgm:pt modelId="{CF2F069D-3D1D-42EB-A550-97C2F59E7EB2}" type="parTrans" cxnId="{6827714A-45BD-4788-8D41-B7F619109907}">
      <dgm:prSet/>
      <dgm:spPr/>
      <dgm:t>
        <a:bodyPr/>
        <a:lstStyle/>
        <a:p>
          <a:endParaRPr lang="en-GB"/>
        </a:p>
      </dgm:t>
    </dgm:pt>
    <dgm:pt modelId="{D27746E2-2F76-4614-ABBD-3854B63FE31E}" type="sibTrans" cxnId="{6827714A-45BD-4788-8D41-B7F619109907}">
      <dgm:prSet/>
      <dgm:spPr/>
      <dgm:t>
        <a:bodyPr/>
        <a:lstStyle/>
        <a:p>
          <a:endParaRPr lang="en-GB"/>
        </a:p>
      </dgm:t>
    </dgm:pt>
    <dgm:pt modelId="{FBE32FE8-26A1-40B5-AD1C-55F7B853D6CD}">
      <dgm:prSet phldrT="[Text]"/>
      <dgm:spPr/>
      <dgm:t>
        <a:bodyPr/>
        <a:lstStyle/>
        <a:p>
          <a:r>
            <a:rPr lang="en-GB" dirty="0"/>
            <a:t> </a:t>
          </a:r>
        </a:p>
      </dgm:t>
    </dgm:pt>
    <dgm:pt modelId="{3BC8FE71-9FFA-41AB-8A6A-8EC80B294A40}" type="parTrans" cxnId="{90DC45E9-FA2F-4A92-9F2D-95538BA07F83}">
      <dgm:prSet/>
      <dgm:spPr/>
      <dgm:t>
        <a:bodyPr/>
        <a:lstStyle/>
        <a:p>
          <a:endParaRPr lang="en-GB"/>
        </a:p>
      </dgm:t>
    </dgm:pt>
    <dgm:pt modelId="{CF702A30-4431-42C3-A25B-23EBE2D70C88}" type="sibTrans" cxnId="{90DC45E9-FA2F-4A92-9F2D-95538BA07F83}">
      <dgm:prSet/>
      <dgm:spPr/>
      <dgm:t>
        <a:bodyPr/>
        <a:lstStyle/>
        <a:p>
          <a:endParaRPr lang="en-GB"/>
        </a:p>
      </dgm:t>
    </dgm:pt>
    <dgm:pt modelId="{218C9476-51D6-41A3-8FC1-B30C66680F56}">
      <dgm:prSet phldrT="[Text]"/>
      <dgm:spPr/>
      <dgm:t>
        <a:bodyPr/>
        <a:lstStyle/>
        <a:p>
          <a:r>
            <a:rPr lang="en-GB" dirty="0"/>
            <a:t> </a:t>
          </a:r>
        </a:p>
      </dgm:t>
    </dgm:pt>
    <dgm:pt modelId="{1F1DDE76-8224-4789-9040-576D9C903721}" type="sibTrans" cxnId="{199719B1-41B8-44F7-B953-4DAEB982651D}">
      <dgm:prSet/>
      <dgm:spPr/>
      <dgm:t>
        <a:bodyPr/>
        <a:lstStyle/>
        <a:p>
          <a:endParaRPr lang="en-GB"/>
        </a:p>
      </dgm:t>
    </dgm:pt>
    <dgm:pt modelId="{137B5A79-6765-42B2-8A38-4635C4601FD5}" type="parTrans" cxnId="{199719B1-41B8-44F7-B953-4DAEB982651D}">
      <dgm:prSet/>
      <dgm:spPr/>
      <dgm:t>
        <a:bodyPr/>
        <a:lstStyle/>
        <a:p>
          <a:endParaRPr lang="en-GB"/>
        </a:p>
      </dgm:t>
    </dgm:pt>
    <dgm:pt modelId="{132C1DAD-ABDE-4C5E-BB73-8B94638255DF}" type="pres">
      <dgm:prSet presAssocID="{50DC4CF3-8787-475D-BC9E-7FC9810FC48B}" presName="composite" presStyleCnt="0">
        <dgm:presLayoutVars>
          <dgm:chMax val="3"/>
          <dgm:animLvl val="lvl"/>
          <dgm:resizeHandles val="exact"/>
        </dgm:presLayoutVars>
      </dgm:prSet>
      <dgm:spPr/>
    </dgm:pt>
    <dgm:pt modelId="{868F5785-0050-49E8-9E8D-601165513349}" type="pres">
      <dgm:prSet presAssocID="{2D6D2813-E0F9-4081-8D11-5087F753A4CE}" presName="gear1" presStyleLbl="node1" presStyleIdx="0" presStyleCnt="3">
        <dgm:presLayoutVars>
          <dgm:chMax val="1"/>
          <dgm:bulletEnabled val="1"/>
        </dgm:presLayoutVars>
      </dgm:prSet>
      <dgm:spPr/>
    </dgm:pt>
    <dgm:pt modelId="{4F5D99E6-33CA-4AFA-8277-08ED98AC37A4}" type="pres">
      <dgm:prSet presAssocID="{2D6D2813-E0F9-4081-8D11-5087F753A4CE}" presName="gear1srcNode" presStyleLbl="node1" presStyleIdx="0" presStyleCnt="3"/>
      <dgm:spPr/>
    </dgm:pt>
    <dgm:pt modelId="{4BE0350C-30E2-4CF5-B6C7-495C47B6B295}" type="pres">
      <dgm:prSet presAssocID="{2D6D2813-E0F9-4081-8D11-5087F753A4CE}" presName="gear1dstNode" presStyleLbl="node1" presStyleIdx="0" presStyleCnt="3"/>
      <dgm:spPr/>
    </dgm:pt>
    <dgm:pt modelId="{899DCA78-C2AD-471B-9471-5862EE3AD883}" type="pres">
      <dgm:prSet presAssocID="{FBE32FE8-26A1-40B5-AD1C-55F7B853D6CD}" presName="gear2" presStyleLbl="node1" presStyleIdx="1" presStyleCnt="3">
        <dgm:presLayoutVars>
          <dgm:chMax val="1"/>
          <dgm:bulletEnabled val="1"/>
        </dgm:presLayoutVars>
      </dgm:prSet>
      <dgm:spPr/>
    </dgm:pt>
    <dgm:pt modelId="{F7BF7188-C641-4877-9D51-CE4F84DD681E}" type="pres">
      <dgm:prSet presAssocID="{FBE32FE8-26A1-40B5-AD1C-55F7B853D6CD}" presName="gear2srcNode" presStyleLbl="node1" presStyleIdx="1" presStyleCnt="3"/>
      <dgm:spPr/>
    </dgm:pt>
    <dgm:pt modelId="{C37E63E6-218B-453D-8013-829EF4028479}" type="pres">
      <dgm:prSet presAssocID="{FBE32FE8-26A1-40B5-AD1C-55F7B853D6CD}" presName="gear2dstNode" presStyleLbl="node1" presStyleIdx="1" presStyleCnt="3"/>
      <dgm:spPr/>
    </dgm:pt>
    <dgm:pt modelId="{D2646923-BBD1-4FE4-A87A-3F4C6847A8F1}" type="pres">
      <dgm:prSet presAssocID="{218C9476-51D6-41A3-8FC1-B30C66680F56}" presName="gear3" presStyleLbl="node1" presStyleIdx="2" presStyleCnt="3"/>
      <dgm:spPr/>
    </dgm:pt>
    <dgm:pt modelId="{9ABDD43C-B243-4C18-9D07-FEC9A139CD38}" type="pres">
      <dgm:prSet presAssocID="{218C9476-51D6-41A3-8FC1-B30C66680F56}" presName="gear3tx" presStyleLbl="node1" presStyleIdx="2" presStyleCnt="3">
        <dgm:presLayoutVars>
          <dgm:chMax val="1"/>
          <dgm:bulletEnabled val="1"/>
        </dgm:presLayoutVars>
      </dgm:prSet>
      <dgm:spPr/>
    </dgm:pt>
    <dgm:pt modelId="{CC2BADAA-8176-4C11-8EB8-D435F791D71A}" type="pres">
      <dgm:prSet presAssocID="{218C9476-51D6-41A3-8FC1-B30C66680F56}" presName="gear3srcNode" presStyleLbl="node1" presStyleIdx="2" presStyleCnt="3"/>
      <dgm:spPr/>
    </dgm:pt>
    <dgm:pt modelId="{6E259B56-9622-4256-B31E-A902725396AD}" type="pres">
      <dgm:prSet presAssocID="{218C9476-51D6-41A3-8FC1-B30C66680F56}" presName="gear3dstNode" presStyleLbl="node1" presStyleIdx="2" presStyleCnt="3"/>
      <dgm:spPr/>
    </dgm:pt>
    <dgm:pt modelId="{F467DB06-E697-4D3D-8074-DED85106312F}" type="pres">
      <dgm:prSet presAssocID="{D27746E2-2F76-4614-ABBD-3854B63FE31E}" presName="connector1" presStyleLbl="sibTrans2D1" presStyleIdx="0" presStyleCnt="3"/>
      <dgm:spPr/>
    </dgm:pt>
    <dgm:pt modelId="{7F0CC216-A7F0-4CBC-90E5-186F3D22592C}" type="pres">
      <dgm:prSet presAssocID="{CF702A30-4431-42C3-A25B-23EBE2D70C88}" presName="connector2" presStyleLbl="sibTrans2D1" presStyleIdx="1" presStyleCnt="3"/>
      <dgm:spPr/>
    </dgm:pt>
    <dgm:pt modelId="{C2030806-2CEB-4C5A-A49E-F0D9035059BC}" type="pres">
      <dgm:prSet presAssocID="{1F1DDE76-8224-4789-9040-576D9C903721}" presName="connector3" presStyleLbl="sibTrans2D1" presStyleIdx="2" presStyleCnt="3"/>
      <dgm:spPr/>
    </dgm:pt>
  </dgm:ptLst>
  <dgm:cxnLst>
    <dgm:cxn modelId="{DFA8840B-2CA6-4C53-9538-A054F79E7BCB}" type="presOf" srcId="{FBE32FE8-26A1-40B5-AD1C-55F7B853D6CD}" destId="{899DCA78-C2AD-471B-9471-5862EE3AD883}" srcOrd="0" destOrd="0" presId="urn:microsoft.com/office/officeart/2005/8/layout/gear1"/>
    <dgm:cxn modelId="{3E8EED15-DF7E-4CAA-88BE-9962BE3B619F}" type="presOf" srcId="{50DC4CF3-8787-475D-BC9E-7FC9810FC48B}" destId="{132C1DAD-ABDE-4C5E-BB73-8B94638255DF}" srcOrd="0" destOrd="0" presId="urn:microsoft.com/office/officeart/2005/8/layout/gear1"/>
    <dgm:cxn modelId="{4C5B4A18-6E9C-4754-93F4-355CD19EA198}" type="presOf" srcId="{CF702A30-4431-42C3-A25B-23EBE2D70C88}" destId="{7F0CC216-A7F0-4CBC-90E5-186F3D22592C}" srcOrd="0" destOrd="0" presId="urn:microsoft.com/office/officeart/2005/8/layout/gear1"/>
    <dgm:cxn modelId="{FCEF9F2E-F1E0-4FA8-A271-BDD916AA2B9A}" type="presOf" srcId="{218C9476-51D6-41A3-8FC1-B30C66680F56}" destId="{6E259B56-9622-4256-B31E-A902725396AD}" srcOrd="3" destOrd="0" presId="urn:microsoft.com/office/officeart/2005/8/layout/gear1"/>
    <dgm:cxn modelId="{6827714A-45BD-4788-8D41-B7F619109907}" srcId="{50DC4CF3-8787-475D-BC9E-7FC9810FC48B}" destId="{2D6D2813-E0F9-4081-8D11-5087F753A4CE}" srcOrd="0" destOrd="0" parTransId="{CF2F069D-3D1D-42EB-A550-97C2F59E7EB2}" sibTransId="{D27746E2-2F76-4614-ABBD-3854B63FE31E}"/>
    <dgm:cxn modelId="{E592F55A-D3FE-4872-963F-13142B20B7C5}" type="presOf" srcId="{218C9476-51D6-41A3-8FC1-B30C66680F56}" destId="{CC2BADAA-8176-4C11-8EB8-D435F791D71A}" srcOrd="2" destOrd="0" presId="urn:microsoft.com/office/officeart/2005/8/layout/gear1"/>
    <dgm:cxn modelId="{243F4C9E-DA53-4988-96E1-940FB4C5042E}" type="presOf" srcId="{2D6D2813-E0F9-4081-8D11-5087F753A4CE}" destId="{4BE0350C-30E2-4CF5-B6C7-495C47B6B295}" srcOrd="2" destOrd="0" presId="urn:microsoft.com/office/officeart/2005/8/layout/gear1"/>
    <dgm:cxn modelId="{A96348A4-BE07-486E-8901-07D7DACDBE6F}" type="presOf" srcId="{2D6D2813-E0F9-4081-8D11-5087F753A4CE}" destId="{868F5785-0050-49E8-9E8D-601165513349}" srcOrd="0" destOrd="0" presId="urn:microsoft.com/office/officeart/2005/8/layout/gear1"/>
    <dgm:cxn modelId="{1AF2ADAF-E9EB-45C9-A927-97402A6DB832}" type="presOf" srcId="{FBE32FE8-26A1-40B5-AD1C-55F7B853D6CD}" destId="{C37E63E6-218B-453D-8013-829EF4028479}" srcOrd="2" destOrd="0" presId="urn:microsoft.com/office/officeart/2005/8/layout/gear1"/>
    <dgm:cxn modelId="{199719B1-41B8-44F7-B953-4DAEB982651D}" srcId="{50DC4CF3-8787-475D-BC9E-7FC9810FC48B}" destId="{218C9476-51D6-41A3-8FC1-B30C66680F56}" srcOrd="2" destOrd="0" parTransId="{137B5A79-6765-42B2-8A38-4635C4601FD5}" sibTransId="{1F1DDE76-8224-4789-9040-576D9C903721}"/>
    <dgm:cxn modelId="{63CC3DB9-F63D-4AB2-A2EF-34151743E2EA}" type="presOf" srcId="{1F1DDE76-8224-4789-9040-576D9C903721}" destId="{C2030806-2CEB-4C5A-A49E-F0D9035059BC}" srcOrd="0" destOrd="0" presId="urn:microsoft.com/office/officeart/2005/8/layout/gear1"/>
    <dgm:cxn modelId="{4CBB36C1-23AB-44E2-8BC8-A3A87244EE39}" type="presOf" srcId="{218C9476-51D6-41A3-8FC1-B30C66680F56}" destId="{9ABDD43C-B243-4C18-9D07-FEC9A139CD38}" srcOrd="1" destOrd="0" presId="urn:microsoft.com/office/officeart/2005/8/layout/gear1"/>
    <dgm:cxn modelId="{1A4176D0-878A-430B-B2F8-4019E8DB01DA}" type="presOf" srcId="{FBE32FE8-26A1-40B5-AD1C-55F7B853D6CD}" destId="{F7BF7188-C641-4877-9D51-CE4F84DD681E}" srcOrd="1" destOrd="0" presId="urn:microsoft.com/office/officeart/2005/8/layout/gear1"/>
    <dgm:cxn modelId="{AE0100D5-5749-480B-BF64-E30708250518}" type="presOf" srcId="{2D6D2813-E0F9-4081-8D11-5087F753A4CE}" destId="{4F5D99E6-33CA-4AFA-8277-08ED98AC37A4}" srcOrd="1" destOrd="0" presId="urn:microsoft.com/office/officeart/2005/8/layout/gear1"/>
    <dgm:cxn modelId="{F0995CE9-2C25-4B46-B0D5-6E478E030129}" type="presOf" srcId="{218C9476-51D6-41A3-8FC1-B30C66680F56}" destId="{D2646923-BBD1-4FE4-A87A-3F4C6847A8F1}" srcOrd="0" destOrd="0" presId="urn:microsoft.com/office/officeart/2005/8/layout/gear1"/>
    <dgm:cxn modelId="{90DC45E9-FA2F-4A92-9F2D-95538BA07F83}" srcId="{50DC4CF3-8787-475D-BC9E-7FC9810FC48B}" destId="{FBE32FE8-26A1-40B5-AD1C-55F7B853D6CD}" srcOrd="1" destOrd="0" parTransId="{3BC8FE71-9FFA-41AB-8A6A-8EC80B294A40}" sibTransId="{CF702A30-4431-42C3-A25B-23EBE2D70C88}"/>
    <dgm:cxn modelId="{082175FF-DC3A-4BE2-B808-256AFC42B8D4}" type="presOf" srcId="{D27746E2-2F76-4614-ABBD-3854B63FE31E}" destId="{F467DB06-E697-4D3D-8074-DED85106312F}" srcOrd="0" destOrd="0" presId="urn:microsoft.com/office/officeart/2005/8/layout/gear1"/>
    <dgm:cxn modelId="{3AE5BE13-ED3E-45F2-92F6-ED6EA02AF5FF}" type="presParOf" srcId="{132C1DAD-ABDE-4C5E-BB73-8B94638255DF}" destId="{868F5785-0050-49E8-9E8D-601165513349}" srcOrd="0" destOrd="0" presId="urn:microsoft.com/office/officeart/2005/8/layout/gear1"/>
    <dgm:cxn modelId="{F5E44BA8-DD1B-4D44-8671-AF872E0D2C40}" type="presParOf" srcId="{132C1DAD-ABDE-4C5E-BB73-8B94638255DF}" destId="{4F5D99E6-33CA-4AFA-8277-08ED98AC37A4}" srcOrd="1" destOrd="0" presId="urn:microsoft.com/office/officeart/2005/8/layout/gear1"/>
    <dgm:cxn modelId="{7E6429B4-CF76-4E6E-B428-5CDA4380EECA}" type="presParOf" srcId="{132C1DAD-ABDE-4C5E-BB73-8B94638255DF}" destId="{4BE0350C-30E2-4CF5-B6C7-495C47B6B295}" srcOrd="2" destOrd="0" presId="urn:microsoft.com/office/officeart/2005/8/layout/gear1"/>
    <dgm:cxn modelId="{9434722F-C625-4ECC-A2E0-3D399ABF6432}" type="presParOf" srcId="{132C1DAD-ABDE-4C5E-BB73-8B94638255DF}" destId="{899DCA78-C2AD-471B-9471-5862EE3AD883}" srcOrd="3" destOrd="0" presId="urn:microsoft.com/office/officeart/2005/8/layout/gear1"/>
    <dgm:cxn modelId="{414FF398-06EB-45BC-B84C-EF4ABD834154}" type="presParOf" srcId="{132C1DAD-ABDE-4C5E-BB73-8B94638255DF}" destId="{F7BF7188-C641-4877-9D51-CE4F84DD681E}" srcOrd="4" destOrd="0" presId="urn:microsoft.com/office/officeart/2005/8/layout/gear1"/>
    <dgm:cxn modelId="{1A28F382-FC8E-43F5-8283-C09A86083A58}" type="presParOf" srcId="{132C1DAD-ABDE-4C5E-BB73-8B94638255DF}" destId="{C37E63E6-218B-453D-8013-829EF4028479}" srcOrd="5" destOrd="0" presId="urn:microsoft.com/office/officeart/2005/8/layout/gear1"/>
    <dgm:cxn modelId="{E76C93C8-54C9-4073-A9A8-25C5ADD48A82}" type="presParOf" srcId="{132C1DAD-ABDE-4C5E-BB73-8B94638255DF}" destId="{D2646923-BBD1-4FE4-A87A-3F4C6847A8F1}" srcOrd="6" destOrd="0" presId="urn:microsoft.com/office/officeart/2005/8/layout/gear1"/>
    <dgm:cxn modelId="{5116CE62-3BFF-4B82-9FC7-7146A0281438}" type="presParOf" srcId="{132C1DAD-ABDE-4C5E-BB73-8B94638255DF}" destId="{9ABDD43C-B243-4C18-9D07-FEC9A139CD38}" srcOrd="7" destOrd="0" presId="urn:microsoft.com/office/officeart/2005/8/layout/gear1"/>
    <dgm:cxn modelId="{27C8FE02-0676-4BA2-A298-1F06E69E83BC}" type="presParOf" srcId="{132C1DAD-ABDE-4C5E-BB73-8B94638255DF}" destId="{CC2BADAA-8176-4C11-8EB8-D435F791D71A}" srcOrd="8" destOrd="0" presId="urn:microsoft.com/office/officeart/2005/8/layout/gear1"/>
    <dgm:cxn modelId="{62863E77-B6D5-4C31-AD53-EF79AFD03B7D}" type="presParOf" srcId="{132C1DAD-ABDE-4C5E-BB73-8B94638255DF}" destId="{6E259B56-9622-4256-B31E-A902725396AD}" srcOrd="9" destOrd="0" presId="urn:microsoft.com/office/officeart/2005/8/layout/gear1"/>
    <dgm:cxn modelId="{E24EB263-FD8C-4190-81D0-2A0410634C7F}" type="presParOf" srcId="{132C1DAD-ABDE-4C5E-BB73-8B94638255DF}" destId="{F467DB06-E697-4D3D-8074-DED85106312F}" srcOrd="10" destOrd="0" presId="urn:microsoft.com/office/officeart/2005/8/layout/gear1"/>
    <dgm:cxn modelId="{9F02085A-9BB4-455B-ACA6-BF70E03F0881}" type="presParOf" srcId="{132C1DAD-ABDE-4C5E-BB73-8B94638255DF}" destId="{7F0CC216-A7F0-4CBC-90E5-186F3D22592C}" srcOrd="11" destOrd="0" presId="urn:microsoft.com/office/officeart/2005/8/layout/gear1"/>
    <dgm:cxn modelId="{A0172EF1-53EC-4663-91F4-3DCC77FDA87C}" type="presParOf" srcId="{132C1DAD-ABDE-4C5E-BB73-8B94638255DF}" destId="{C2030806-2CEB-4C5A-A49E-F0D9035059B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F5785-0050-49E8-9E8D-601165513349}">
      <dsp:nvSpPr>
        <dsp:cNvPr id="0" name=""/>
        <dsp:cNvSpPr/>
      </dsp:nvSpPr>
      <dsp:spPr>
        <a:xfrm>
          <a:off x="597828" y="683302"/>
          <a:ext cx="730679" cy="730679"/>
        </a:xfrm>
        <a:prstGeom prst="gear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 </a:t>
          </a:r>
        </a:p>
      </dsp:txBody>
      <dsp:txXfrm>
        <a:off x="744727" y="854460"/>
        <a:ext cx="436881" cy="375584"/>
      </dsp:txXfrm>
    </dsp:sp>
    <dsp:sp modelId="{899DCA78-C2AD-471B-9471-5862EE3AD883}">
      <dsp:nvSpPr>
        <dsp:cNvPr id="0" name=""/>
        <dsp:cNvSpPr/>
      </dsp:nvSpPr>
      <dsp:spPr>
        <a:xfrm>
          <a:off x="172706" y="510596"/>
          <a:ext cx="531403" cy="531403"/>
        </a:xfrm>
        <a:prstGeom prst="gear6">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 </a:t>
          </a:r>
        </a:p>
      </dsp:txBody>
      <dsp:txXfrm>
        <a:off x="306488" y="645187"/>
        <a:ext cx="263839" cy="262221"/>
      </dsp:txXfrm>
    </dsp:sp>
    <dsp:sp modelId="{D2646923-BBD1-4FE4-A87A-3F4C6847A8F1}">
      <dsp:nvSpPr>
        <dsp:cNvPr id="0" name=""/>
        <dsp:cNvSpPr/>
      </dsp:nvSpPr>
      <dsp:spPr>
        <a:xfrm rot="20700000">
          <a:off x="470346" y="143982"/>
          <a:ext cx="520666" cy="520666"/>
        </a:xfrm>
        <a:prstGeom prst="gear6">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 </a:t>
          </a:r>
        </a:p>
      </dsp:txBody>
      <dsp:txXfrm rot="-20700000">
        <a:off x="584543" y="258179"/>
        <a:ext cx="292271" cy="292271"/>
      </dsp:txXfrm>
    </dsp:sp>
    <dsp:sp modelId="{F467DB06-E697-4D3D-8074-DED85106312F}">
      <dsp:nvSpPr>
        <dsp:cNvPr id="0" name=""/>
        <dsp:cNvSpPr/>
      </dsp:nvSpPr>
      <dsp:spPr>
        <a:xfrm>
          <a:off x="514857" y="587262"/>
          <a:ext cx="935269" cy="935269"/>
        </a:xfrm>
        <a:prstGeom prst="circularArrow">
          <a:avLst>
            <a:gd name="adj1" fmla="val 4688"/>
            <a:gd name="adj2" fmla="val 299029"/>
            <a:gd name="adj3" fmla="val 2350132"/>
            <a:gd name="adj4" fmla="val 16282102"/>
            <a:gd name="adj5" fmla="val 5469"/>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0CC216-A7F0-4CBC-90E5-186F3D22592C}">
      <dsp:nvSpPr>
        <dsp:cNvPr id="0" name=""/>
        <dsp:cNvSpPr/>
      </dsp:nvSpPr>
      <dsp:spPr>
        <a:xfrm>
          <a:off x="78595" y="405315"/>
          <a:ext cx="679531" cy="679531"/>
        </a:xfrm>
        <a:prstGeom prst="leftCircularArrow">
          <a:avLst>
            <a:gd name="adj1" fmla="val 6452"/>
            <a:gd name="adj2" fmla="val 429999"/>
            <a:gd name="adj3" fmla="val 10489124"/>
            <a:gd name="adj4" fmla="val 14837806"/>
            <a:gd name="adj5" fmla="val 7527"/>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030806-2CEB-4C5A-A49E-F0D9035059BC}">
      <dsp:nvSpPr>
        <dsp:cNvPr id="0" name=""/>
        <dsp:cNvSpPr/>
      </dsp:nvSpPr>
      <dsp:spPr>
        <a:xfrm>
          <a:off x="349910" y="42235"/>
          <a:ext cx="732672" cy="732672"/>
        </a:xfrm>
        <a:prstGeom prst="circularArrow">
          <a:avLst>
            <a:gd name="adj1" fmla="val 5984"/>
            <a:gd name="adj2" fmla="val 394124"/>
            <a:gd name="adj3" fmla="val 13313824"/>
            <a:gd name="adj4" fmla="val 10508221"/>
            <a:gd name="adj5" fmla="val 6981"/>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28/10/2025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28/10/2025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Many programming languages, such as C and Perl, support a binary open mode on Windows. This is because the Windows operating system supports text and binary files differently. On UNIX, with those other languages, we just open the file for read or write, there is no difference between text and binary.</a:t>
            </a:r>
          </a:p>
          <a:p>
            <a:endParaRPr lang="en-GB" dirty="0"/>
          </a:p>
          <a:p>
            <a:r>
              <a:rPr lang="en-GB" dirty="0"/>
              <a:t>Not so with this language. With old fashioned languages text is single-byte character based, with multi-byte characters being the exception. In Python 3, (Java, and </a:t>
            </a:r>
            <a:r>
              <a:rPr lang="en-GB" dirty="0" err="1"/>
              <a:t>.Net</a:t>
            </a:r>
            <a:r>
              <a:rPr lang="en-GB" dirty="0"/>
              <a:t>) strings are multi-byte, and that is what is used if a file is opened as text, which is the default. Writing a Python string still looks like ordinary text in the file if the characters are within a single-byte character set, like ISO Latin 1.</a:t>
            </a:r>
          </a:p>
          <a:p>
            <a:endParaRPr lang="en-GB" dirty="0"/>
          </a:p>
          <a:p>
            <a:r>
              <a:rPr lang="en-GB" dirty="0"/>
              <a:t>Setting binary mode, even on UNIX, forces single-byte characters, a byte object. Fortunately, it is easy to convert between bytes and strings, and the methods which can be applied to a byte object are like those for strings.</a:t>
            </a:r>
          </a:p>
          <a:p>
            <a:endParaRPr lang="en-GB" dirty="0"/>
          </a:p>
          <a:p>
            <a:r>
              <a:rPr lang="en-GB" dirty="0"/>
              <a:t>Text mode (the default) also handles line-endings relevant for the platform you are running on. With binary mode, there is no line-ending handling, so if you want end-of-line you have to explicitly say so.</a:t>
            </a:r>
          </a:p>
        </p:txBody>
      </p:sp>
      <p:sp>
        <p:nvSpPr>
          <p:cNvPr id="3" name="Slide Image Placeholder 2">
            <a:extLst>
              <a:ext uri="{FF2B5EF4-FFF2-40B4-BE49-F238E27FC236}">
                <a16:creationId xmlns:a16="http://schemas.microsoft.com/office/drawing/2014/main" id="{2B3B348F-757E-3625-EA7C-A98D7A19696C}"/>
              </a:ext>
            </a:extLst>
          </p:cNvPr>
          <p:cNvSpPr>
            <a:spLocks noGrp="1" noRot="1" noChangeAspect="1"/>
          </p:cNvSpPr>
          <p:nvPr>
            <p:ph type="sldImg"/>
          </p:nvPr>
        </p:nvSpPr>
        <p:spPr/>
      </p:sp>
    </p:spTree>
    <p:extLst>
      <p:ext uri="{BB962C8B-B14F-4D97-AF65-F5344CB8AC3E}">
        <p14:creationId xmlns:p14="http://schemas.microsoft.com/office/powerpoint/2010/main" val="6034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Windows, like Unix/Linux, uses three standard “files” for keyboard input, displaying output and printing error messages to the screen. These IO channels can be used or ignored by processes but give them the ability to interact with the used and display messages to the screen. The three channels are often numbered 0, 1 and 2, but are also given file handle names of stdin, </a:t>
            </a:r>
            <a:r>
              <a:rPr lang="en-GB" dirty="0" err="1"/>
              <a:t>stdout</a:t>
            </a:r>
            <a:r>
              <a:rPr lang="en-GB" dirty="0"/>
              <a:t> and stderr.</a:t>
            </a:r>
          </a:p>
          <a:p>
            <a:endParaRPr lang="en-GB" dirty="0"/>
          </a:p>
          <a:p>
            <a:r>
              <a:rPr lang="en-GB" dirty="0"/>
              <a:t>The Python programming language supports these channels allowing built-in and module functions to request input and generate output and errors without having to explicitly open or close them. However, to use them by name requires the importing of the sys module.</a:t>
            </a:r>
          </a:p>
          <a:p>
            <a:endParaRPr lang="en-GB" dirty="0"/>
          </a:p>
          <a:p>
            <a:r>
              <a:rPr lang="en-GB" dirty="0"/>
              <a:t>The built-in input() function reads from the stdin file handle, and the print() function writes to </a:t>
            </a:r>
            <a:r>
              <a:rPr lang="en-GB" dirty="0" err="1"/>
              <a:t>stdout</a:t>
            </a:r>
            <a:r>
              <a:rPr lang="en-GB" dirty="0"/>
              <a:t> by default.</a:t>
            </a:r>
          </a:p>
        </p:txBody>
      </p:sp>
      <p:sp>
        <p:nvSpPr>
          <p:cNvPr id="3" name="Slide Image Placeholder 2">
            <a:extLst>
              <a:ext uri="{FF2B5EF4-FFF2-40B4-BE49-F238E27FC236}">
                <a16:creationId xmlns:a16="http://schemas.microsoft.com/office/drawing/2014/main" id="{C17E8E14-C655-28DB-DE7F-46675F61ABD2}"/>
              </a:ext>
            </a:extLst>
          </p:cNvPr>
          <p:cNvSpPr>
            <a:spLocks noGrp="1" noRot="1" noChangeAspect="1"/>
          </p:cNvSpPr>
          <p:nvPr>
            <p:ph type="sldImg"/>
          </p:nvPr>
        </p:nvSpPr>
        <p:spPr/>
      </p:sp>
    </p:spTree>
    <p:extLst>
      <p:ext uri="{BB962C8B-B14F-4D97-AF65-F5344CB8AC3E}">
        <p14:creationId xmlns:p14="http://schemas.microsoft.com/office/powerpoint/2010/main" val="122090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The three standard IO streams, </a:t>
            </a:r>
            <a:r>
              <a:rPr lang="en-GB" dirty="0" err="1"/>
              <a:t>stdin</a:t>
            </a:r>
            <a:r>
              <a:rPr lang="en-GB" dirty="0"/>
              <a:t>, </a:t>
            </a:r>
            <a:r>
              <a:rPr lang="en-GB" dirty="0" err="1"/>
              <a:t>stdout</a:t>
            </a:r>
            <a:r>
              <a:rPr lang="en-GB" dirty="0"/>
              <a:t>, and </a:t>
            </a:r>
            <a:r>
              <a:rPr lang="en-GB" dirty="0" err="1"/>
              <a:t>stderr</a:t>
            </a:r>
            <a:r>
              <a:rPr lang="en-GB" dirty="0"/>
              <a:t>, can be accessed directly through the sys module. Each one is a file object by that name and may be used as any other file object.</a:t>
            </a:r>
          </a:p>
          <a:p>
            <a:r>
              <a:rPr lang="en-GB" dirty="0"/>
              <a:t>In addition, the input statement reads from stdin, which is usually the keyboard but may have been redirected. If the </a:t>
            </a:r>
            <a:r>
              <a:rPr lang="en-GB" dirty="0" err="1"/>
              <a:t>readline</a:t>
            </a:r>
            <a:r>
              <a:rPr lang="en-GB" dirty="0"/>
              <a:t> module is imported first, then input() will use it to provide line editing and history features. The input() function was called </a:t>
            </a:r>
            <a:r>
              <a:rPr lang="en-GB" dirty="0" err="1"/>
              <a:t>raw_input</a:t>
            </a:r>
            <a:r>
              <a:rPr lang="en-GB" dirty="0"/>
              <a:t>() in Python 2.</a:t>
            </a:r>
          </a:p>
          <a:p>
            <a:r>
              <a:rPr lang="en-GB" dirty="0"/>
              <a:t>On Windows cmd.exe, line endings are "\r\n", and in Python 3.2.0 a bug stripped out the new-line but not the "\r". Fortunately, this bug was fixed in 3.2.1., but the work-around, using the str </a:t>
            </a:r>
            <a:r>
              <a:rPr lang="en-GB" dirty="0" err="1"/>
              <a:t>rstrip</a:t>
            </a:r>
            <a:r>
              <a:rPr lang="en-GB" dirty="0"/>
              <a:t>() method, is sometimes a good idea anyway in case the user adds trailing spaces.</a:t>
            </a:r>
          </a:p>
          <a:p>
            <a:r>
              <a:rPr lang="en-GB" dirty="0"/>
              <a:t>Normally standard streams like stdin and </a:t>
            </a:r>
            <a:r>
              <a:rPr lang="en-GB" dirty="0" err="1"/>
              <a:t>stdout</a:t>
            </a:r>
            <a:r>
              <a:rPr lang="en-GB" dirty="0"/>
              <a:t> are used in text mode, but if you wish to use them in binary mode then use the -u command-line option, for example:</a:t>
            </a:r>
          </a:p>
          <a:p>
            <a:r>
              <a:rPr lang="en-GB" dirty="0"/>
              <a:t>	python -u myprog.py</a:t>
            </a:r>
          </a:p>
          <a:p>
            <a:r>
              <a:rPr lang="en-GB" dirty="0"/>
              <a:t>Other tricks with standard streams will be revealed later in the course.</a:t>
            </a:r>
          </a:p>
        </p:txBody>
      </p:sp>
      <p:sp>
        <p:nvSpPr>
          <p:cNvPr id="3" name="Slide Image Placeholder 2">
            <a:extLst>
              <a:ext uri="{FF2B5EF4-FFF2-40B4-BE49-F238E27FC236}">
                <a16:creationId xmlns:a16="http://schemas.microsoft.com/office/drawing/2014/main" id="{9C8385DB-DAFB-A9A4-3EFA-C64878378AD3}"/>
              </a:ext>
            </a:extLst>
          </p:cNvPr>
          <p:cNvSpPr>
            <a:spLocks noGrp="1" noRot="1" noChangeAspect="1"/>
          </p:cNvSpPr>
          <p:nvPr>
            <p:ph type="sldImg"/>
          </p:nvPr>
        </p:nvSpPr>
        <p:spPr/>
      </p:sp>
    </p:spTree>
    <p:extLst>
      <p:ext uri="{BB962C8B-B14F-4D97-AF65-F5344CB8AC3E}">
        <p14:creationId xmlns:p14="http://schemas.microsoft.com/office/powerpoint/2010/main" val="299005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t>In Python 3, the  print() function may be used for writing to a file using the file= parameter. In earlier versions of Python "redirection" notation was used, and the print shown would have looked like this:</a:t>
            </a:r>
          </a:p>
          <a:p>
            <a:pPr lvl="1"/>
            <a:r>
              <a:rPr lang="en-GB" dirty="0"/>
              <a:t>print &gt;&gt; output, "Hello"      # Python 2</a:t>
            </a:r>
          </a:p>
          <a:p>
            <a:pPr lvl="1"/>
            <a:endParaRPr lang="en-GB" dirty="0"/>
          </a:p>
          <a:p>
            <a:r>
              <a:rPr lang="en-GB" dirty="0"/>
              <a:t>Buffering can also be turned off using the -u command-line option to python, or by setting the PYTHONUNBUFFERED environment variable to a non-empty string. </a:t>
            </a:r>
          </a:p>
          <a:p>
            <a:endParaRPr lang="en-GB" dirty="0"/>
          </a:p>
          <a:p>
            <a:r>
              <a:rPr lang="en-GB" dirty="0"/>
              <a:t>The final example requires some explanation: tail -f is a UNIX command which displays lines as they are appended. It works by reading to the end-of-file then waiting for one second. If a record has been added, then it will be displayed, otherwise we wait for one second again. There are several ways of improving this example!</a:t>
            </a:r>
          </a:p>
          <a:p>
            <a:r>
              <a:rPr lang="en-GB" dirty="0"/>
              <a:t>Possibly the most peculiar aspect of this example is setting (seek) the current file position. When we hit end-of file the current file position becomes invalid, the line</a:t>
            </a:r>
          </a:p>
          <a:p>
            <a:pPr lvl="1"/>
            <a:r>
              <a:rPr lang="en-US" dirty="0" err="1"/>
              <a:t>fh_out.seek</a:t>
            </a:r>
            <a:r>
              <a:rPr lang="en-US" dirty="0"/>
              <a:t>(</a:t>
            </a:r>
            <a:r>
              <a:rPr lang="en-US" dirty="0" err="1"/>
              <a:t>fh_out.tell</a:t>
            </a:r>
            <a:r>
              <a:rPr lang="en-US" dirty="0"/>
              <a:t>())</a:t>
            </a:r>
          </a:p>
          <a:p>
            <a:r>
              <a:rPr lang="en-GB" dirty="0"/>
              <a:t> restores the file position to (physically) the same position as before.</a:t>
            </a:r>
          </a:p>
          <a:p>
            <a:endParaRPr lang="en-GB" dirty="0"/>
          </a:p>
        </p:txBody>
      </p:sp>
      <p:sp>
        <p:nvSpPr>
          <p:cNvPr id="3" name="Slide Image Placeholder 2">
            <a:extLst>
              <a:ext uri="{FF2B5EF4-FFF2-40B4-BE49-F238E27FC236}">
                <a16:creationId xmlns:a16="http://schemas.microsoft.com/office/drawing/2014/main" id="{85376A32-D0B4-D364-9349-5EAA34CF1CD6}"/>
              </a:ext>
            </a:extLst>
          </p:cNvPr>
          <p:cNvSpPr>
            <a:spLocks noGrp="1" noRot="1" noChangeAspect="1"/>
          </p:cNvSpPr>
          <p:nvPr>
            <p:ph type="sldImg"/>
          </p:nvPr>
        </p:nvSpPr>
        <p:spPr/>
      </p:sp>
    </p:spTree>
    <p:extLst>
      <p:ext uri="{BB962C8B-B14F-4D97-AF65-F5344CB8AC3E}">
        <p14:creationId xmlns:p14="http://schemas.microsoft.com/office/powerpoint/2010/main" val="197908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a:xfrm>
            <a:off x="649224" y="4400550"/>
            <a:ext cx="5486400" cy="3600450"/>
          </a:xfrm>
        </p:spPr>
        <p:txBody>
          <a:bodyPr/>
          <a:lstStyle/>
          <a:p>
            <a:r>
              <a:rPr lang="en-GB" dirty="0"/>
              <a:t>Most file IO, particularly with text files, is sequential. To get to a specific record in this way can be slow, particularly if we are doing this many times with the same data. Instead, we can access the file randomly, or by position.  </a:t>
            </a:r>
          </a:p>
          <a:p>
            <a:r>
              <a:rPr lang="en-GB" dirty="0"/>
              <a:t>Unless we can calculate the position in some way, we need to know where each record is, so an index can be constructed - the obvious way to do that is to use a dictionary (which can be saved in a pickle).  </a:t>
            </a:r>
          </a:p>
          <a:p>
            <a:r>
              <a:rPr lang="en-GB" dirty="0"/>
              <a:t>Notice that we open the file in binary mode. This is important on Windows since the '\r' is hidden in text mode and would mean our offsets would be one byte out. means that byte objects are read, rather than strings.</a:t>
            </a:r>
          </a:p>
          <a:p>
            <a:r>
              <a:rPr lang="en-GB" dirty="0"/>
              <a:t>You may be wondering why we have used a convoluted while loop to read the file and create the index. This is because tell() is disabled inside a for loop based on </a:t>
            </a:r>
            <a:r>
              <a:rPr lang="en-GB" dirty="0" err="1"/>
              <a:t>readline</a:t>
            </a:r>
            <a:r>
              <a:rPr lang="en-GB" dirty="0"/>
              <a:t> or open. The iterator (a method called next()) may read-ahead into an internal buffer for efficiency, so the current file position might not actually be where you think - for example a small file might be read into memory in one go. Therefore, the method shown might be slower than using a for loop and accessing the file sequentially!</a:t>
            </a:r>
          </a:p>
          <a:p>
            <a:r>
              <a:rPr lang="en-GB" dirty="0"/>
              <a:t>When we have a position, we can seek to that point, then read or write. By default, the position (offset) is relative to beginning of file, but we can specify a different whence value: </a:t>
            </a:r>
          </a:p>
          <a:p>
            <a:pPr marL="85725" indent="-85725"/>
            <a:r>
              <a:rPr lang="en-GB" dirty="0"/>
              <a:t>0 offset is relative to beginning of file</a:t>
            </a:r>
          </a:p>
          <a:p>
            <a:pPr marL="85725" indent="-85725"/>
            <a:r>
              <a:rPr lang="en-GB" dirty="0"/>
              <a:t>1 offset is relative to the current file position can supply a negative offset to overwrite a record just read</a:t>
            </a:r>
          </a:p>
          <a:p>
            <a:pPr marL="85725" indent="-85725"/>
            <a:r>
              <a:rPr lang="en-GB" dirty="0"/>
              <a:t>2 offset is relative to end of file  it is not an error to seek beyond end-of-file on most file systems</a:t>
            </a:r>
          </a:p>
        </p:txBody>
      </p:sp>
      <p:sp>
        <p:nvSpPr>
          <p:cNvPr id="3" name="Slide Image Placeholder 2">
            <a:extLst>
              <a:ext uri="{FF2B5EF4-FFF2-40B4-BE49-F238E27FC236}">
                <a16:creationId xmlns:a16="http://schemas.microsoft.com/office/drawing/2014/main" id="{5E1A5525-38D6-D18B-CE32-0D9D65BF1708}"/>
              </a:ext>
            </a:extLst>
          </p:cNvPr>
          <p:cNvSpPr>
            <a:spLocks noGrp="1" noRot="1" noChangeAspect="1"/>
          </p:cNvSpPr>
          <p:nvPr>
            <p:ph type="sldImg"/>
          </p:nvPr>
        </p:nvSpPr>
        <p:spPr/>
      </p:sp>
    </p:spTree>
    <p:extLst>
      <p:ext uri="{BB962C8B-B14F-4D97-AF65-F5344CB8AC3E}">
        <p14:creationId xmlns:p14="http://schemas.microsoft.com/office/powerpoint/2010/main" val="45104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We have already seen how to read, write and append text and binary DATA to a file. But the original python object structure in memory is lost and could prove very difficult to recreate after loading the DATA from the file. Think about how tricky it is to recreate an empty tin can after standing on it.</a:t>
            </a:r>
          </a:p>
          <a:p>
            <a:endParaRPr lang="en-GB" dirty="0"/>
          </a:p>
          <a:p>
            <a:r>
              <a:rPr lang="en-GB" dirty="0"/>
              <a:t>Pickling is a process whereby a Python object structure (to whatever level) is converted into a byte stream (serialising) and preserving the DATA and STRUCTURE to a file. And unpickling is the inverse operation. Its operation is similar to how JSON files work on Java, but the pickle module can serialise the data into text and binary format.</a:t>
            </a:r>
          </a:p>
          <a:p>
            <a:endParaRPr lang="en-GB" dirty="0"/>
          </a:p>
          <a:p>
            <a:r>
              <a:rPr lang="en-GB" dirty="0"/>
              <a:t>Nowadays the pickle protocol is commonly used to transmit data and commands from one process to another process on a local or remote machine, rather preserving to disk. If your application is dealing with very large data such as </a:t>
            </a:r>
            <a:r>
              <a:rPr lang="en-GB" dirty="0" err="1"/>
              <a:t>Numpy</a:t>
            </a:r>
            <a:r>
              <a:rPr lang="en-GB" dirty="0"/>
              <a:t>/Pandas </a:t>
            </a:r>
            <a:r>
              <a:rPr lang="en-GB" dirty="0" err="1"/>
              <a:t>dataframes</a:t>
            </a:r>
            <a:r>
              <a:rPr lang="en-GB" dirty="0"/>
              <a:t>, then you might want to consider 3rd part modules such as </a:t>
            </a:r>
            <a:r>
              <a:rPr lang="en-GB" dirty="0" err="1"/>
              <a:t>Dask</a:t>
            </a:r>
            <a:r>
              <a:rPr lang="en-GB" dirty="0"/>
              <a:t>, </a:t>
            </a:r>
            <a:r>
              <a:rPr lang="en-GB" dirty="0" err="1"/>
              <a:t>PyArrow</a:t>
            </a:r>
            <a:r>
              <a:rPr lang="en-GB" dirty="0"/>
              <a:t> and </a:t>
            </a:r>
            <a:r>
              <a:rPr lang="en-GB" dirty="0" err="1"/>
              <a:t>IPyParallel</a:t>
            </a:r>
            <a:r>
              <a:rPr lang="en-GB" dirty="0"/>
              <a:t> which have more efficient serialisation.</a:t>
            </a:r>
          </a:p>
        </p:txBody>
      </p:sp>
      <p:sp>
        <p:nvSpPr>
          <p:cNvPr id="3" name="Slide Image Placeholder 2">
            <a:extLst>
              <a:ext uri="{FF2B5EF4-FFF2-40B4-BE49-F238E27FC236}">
                <a16:creationId xmlns:a16="http://schemas.microsoft.com/office/drawing/2014/main" id="{42CB7E46-DEED-B9C8-4BF9-77744FF1B192}"/>
              </a:ext>
            </a:extLst>
          </p:cNvPr>
          <p:cNvSpPr>
            <a:spLocks noGrp="1" noRot="1" noChangeAspect="1"/>
          </p:cNvSpPr>
          <p:nvPr>
            <p:ph type="sldImg"/>
          </p:nvPr>
        </p:nvSpPr>
        <p:spPr/>
      </p:sp>
    </p:spTree>
    <p:extLst>
      <p:ext uri="{BB962C8B-B14F-4D97-AF65-F5344CB8AC3E}">
        <p14:creationId xmlns:p14="http://schemas.microsoft.com/office/powerpoint/2010/main" val="65635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Pickling is a Python way of storing its own object types in a file. Make sure the file is opened as binary.</a:t>
            </a:r>
          </a:p>
          <a:p>
            <a:r>
              <a:rPr lang="en-GB" dirty="0"/>
              <a:t>What can be pickled?</a:t>
            </a:r>
          </a:p>
          <a:p>
            <a:pPr lvl="1"/>
            <a:r>
              <a:rPr lang="en-GB" dirty="0"/>
              <a:t>None, True, and False </a:t>
            </a:r>
          </a:p>
          <a:p>
            <a:pPr lvl="1"/>
            <a:r>
              <a:rPr lang="en-GB" dirty="0"/>
              <a:t>integers, floating point numbers, complex numbers </a:t>
            </a:r>
          </a:p>
          <a:p>
            <a:pPr lvl="1"/>
            <a:r>
              <a:rPr lang="en-GB" dirty="0"/>
              <a:t>strings, bytes, </a:t>
            </a:r>
            <a:r>
              <a:rPr lang="en-GB" dirty="0" err="1"/>
              <a:t>bytearrays</a:t>
            </a:r>
            <a:r>
              <a:rPr lang="en-GB" dirty="0"/>
              <a:t> </a:t>
            </a:r>
          </a:p>
          <a:p>
            <a:pPr lvl="1"/>
            <a:r>
              <a:rPr lang="en-GB" dirty="0"/>
              <a:t>tuples, lists, sets, and dictionaries containing only pickleable objects </a:t>
            </a:r>
          </a:p>
          <a:p>
            <a:pPr lvl="1"/>
            <a:r>
              <a:rPr lang="en-GB" dirty="0"/>
              <a:t>classes that are defined at the top level of a module </a:t>
            </a:r>
          </a:p>
          <a:p>
            <a:pPr lvl="1"/>
            <a:endParaRPr lang="en-GB" dirty="0"/>
          </a:p>
          <a:p>
            <a:r>
              <a:rPr lang="en-GB" dirty="0"/>
              <a:t>The python documentation also says that functions can be pickled, but this is misleading because only the function names survive. Code itself cannot be pickled easily, that is what a module is for. In fact, the .</a:t>
            </a:r>
            <a:r>
              <a:rPr lang="en-GB" dirty="0" err="1"/>
              <a:t>pyc</a:t>
            </a:r>
            <a:r>
              <a:rPr lang="en-GB" dirty="0"/>
              <a:t> compiled module file is very similar to a pickle. Python internal serialization (</a:t>
            </a:r>
            <a:r>
              <a:rPr lang="en-GB" dirty="0" err="1"/>
              <a:t>pyc</a:t>
            </a:r>
            <a:r>
              <a:rPr lang="en-GB" dirty="0"/>
              <a:t> files) can be exposed by the marshal module. That is more primitive than pickle and offers fewer features.</a:t>
            </a:r>
          </a:p>
          <a:p>
            <a:endParaRPr lang="en-GB" dirty="0"/>
          </a:p>
        </p:txBody>
      </p:sp>
      <p:sp>
        <p:nvSpPr>
          <p:cNvPr id="3" name="Slide Image Placeholder 2">
            <a:extLst>
              <a:ext uri="{FF2B5EF4-FFF2-40B4-BE49-F238E27FC236}">
                <a16:creationId xmlns:a16="http://schemas.microsoft.com/office/drawing/2014/main" id="{E301F21A-0BFD-FACB-A94D-C916A2EAE737}"/>
              </a:ext>
            </a:extLst>
          </p:cNvPr>
          <p:cNvSpPr>
            <a:spLocks noGrp="1" noRot="1" noChangeAspect="1"/>
          </p:cNvSpPr>
          <p:nvPr>
            <p:ph type="sldImg"/>
          </p:nvPr>
        </p:nvSpPr>
        <p:spPr/>
      </p:sp>
    </p:spTree>
    <p:extLst>
      <p:ext uri="{BB962C8B-B14F-4D97-AF65-F5344CB8AC3E}">
        <p14:creationId xmlns:p14="http://schemas.microsoft.com/office/powerpoint/2010/main" val="408600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Pickle files can be written in several formats. If in doubt, use the default.</a:t>
            </a:r>
          </a:p>
          <a:p>
            <a:r>
              <a:rPr lang="en-GB" dirty="0"/>
              <a:t>If ASCII is used, you do not need to open the file as binary, but the same mode should be used for reading and writing. ASCII is useful for debugging, and binary format is useful if you require earlier Python programs to read your files. Otherwise, the default (which is dependent on version of Python) is your best bet.</a:t>
            </a:r>
          </a:p>
          <a:p>
            <a:endParaRPr lang="en-GB" dirty="0"/>
          </a:p>
          <a:p>
            <a:r>
              <a:rPr lang="en-GB" dirty="0"/>
              <a:t>Pickle protocol 5 was added at Python 3.8 to support out-of-band data buffers. This is a logically independent transmission channel between a pair of connected stream sockets and allows applications to send extra meta data. It also has improved performance for in-band data.</a:t>
            </a:r>
          </a:p>
          <a:p>
            <a:endParaRPr lang="en-GB" dirty="0"/>
          </a:p>
          <a:p>
            <a:r>
              <a:rPr lang="en-GB" dirty="0"/>
              <a:t>Pickle protocol 4 was added at Python 3.4 and adds support for additional and very large objects such as data frames. It also has improved performance and is not backward compatible.</a:t>
            </a:r>
          </a:p>
          <a:p>
            <a:endParaRPr lang="en-GB" dirty="0"/>
          </a:p>
          <a:p>
            <a:r>
              <a:rPr lang="en-GB" dirty="0"/>
              <a:t>Pickle had problems in Python 3.0 when creating pickles for Python 2 (protocols 0-2). This was fixed in Python 3.1, but the fix meant that protocols 0-2 cannot be passed between Python 3.0 and 3.1. So, if passing between Python 3 versions use protocol 3, if passing between Python 3 and Python 2 then make sure you upgrade to 3.1.</a:t>
            </a:r>
          </a:p>
          <a:p>
            <a:endParaRPr lang="en-GB" dirty="0"/>
          </a:p>
        </p:txBody>
      </p:sp>
      <p:sp>
        <p:nvSpPr>
          <p:cNvPr id="3" name="Slide Image Placeholder 2">
            <a:extLst>
              <a:ext uri="{FF2B5EF4-FFF2-40B4-BE49-F238E27FC236}">
                <a16:creationId xmlns:a16="http://schemas.microsoft.com/office/drawing/2014/main" id="{F1F706B9-607C-42EA-EE73-4AA5F3DF3DBE}"/>
              </a:ext>
            </a:extLst>
          </p:cNvPr>
          <p:cNvSpPr>
            <a:spLocks noGrp="1" noRot="1" noChangeAspect="1"/>
          </p:cNvSpPr>
          <p:nvPr>
            <p:ph type="sldImg"/>
          </p:nvPr>
        </p:nvSpPr>
        <p:spPr/>
      </p:sp>
    </p:spTree>
    <p:extLst>
      <p:ext uri="{BB962C8B-B14F-4D97-AF65-F5344CB8AC3E}">
        <p14:creationId xmlns:p14="http://schemas.microsoft.com/office/powerpoint/2010/main" val="161250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The shelve module is worth considering if you are going to use pickling on a large scale. It uses a database (usually </a:t>
            </a:r>
            <a:r>
              <a:rPr lang="en-GB" dirty="0" err="1"/>
              <a:t>dbm</a:t>
            </a:r>
            <a:r>
              <a:rPr lang="en-GB" dirty="0"/>
              <a:t>, depending on the environment) to store pickled objects by a string key. You should not consider the database to be portable, nor should you assume that it can be used by other (non-shelve) tools.</a:t>
            </a:r>
          </a:p>
          <a:p>
            <a:endParaRPr lang="en-GB" dirty="0"/>
          </a:p>
          <a:p>
            <a:r>
              <a:rPr lang="en-GB" dirty="0"/>
              <a:t>Once we open the database, (different pickle protocols can be specified) then it is exposed as if it was an ordinary dictionary, for both read and write. </a:t>
            </a:r>
          </a:p>
          <a:p>
            <a:r>
              <a:rPr lang="en-GB" dirty="0"/>
              <a:t> </a:t>
            </a:r>
          </a:p>
          <a:p>
            <a:r>
              <a:rPr lang="en-GB" dirty="0"/>
              <a:t>Note that you should not attempt to have more than one program (or thread) reading or writing the file at the same time. This will be prevented by file locking on most operating systems.</a:t>
            </a:r>
          </a:p>
        </p:txBody>
      </p:sp>
      <p:sp>
        <p:nvSpPr>
          <p:cNvPr id="3" name="Slide Image Placeholder 2">
            <a:extLst>
              <a:ext uri="{FF2B5EF4-FFF2-40B4-BE49-F238E27FC236}">
                <a16:creationId xmlns:a16="http://schemas.microsoft.com/office/drawing/2014/main" id="{89669A47-3D19-6648-281E-81A913802DBC}"/>
              </a:ext>
            </a:extLst>
          </p:cNvPr>
          <p:cNvSpPr>
            <a:spLocks noGrp="1" noRot="1" noChangeAspect="1"/>
          </p:cNvSpPr>
          <p:nvPr>
            <p:ph type="sldImg"/>
          </p:nvPr>
        </p:nvSpPr>
        <p:spPr/>
      </p:sp>
    </p:spTree>
    <p:extLst>
      <p:ext uri="{BB962C8B-B14F-4D97-AF65-F5344CB8AC3E}">
        <p14:creationId xmlns:p14="http://schemas.microsoft.com/office/powerpoint/2010/main" val="134602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3"/>
          <p:cNvSpPr>
            <a:spLocks noGrp="1" noChangeArrowheads="1"/>
          </p:cNvSpPr>
          <p:nvPr>
            <p:ph type="body" idx="1"/>
          </p:nvPr>
        </p:nvSpPr>
        <p:spPr/>
        <p:txBody>
          <a:bodyPr/>
          <a:lstStyle/>
          <a:p>
            <a:r>
              <a:rPr lang="en-GB" dirty="0"/>
              <a:t>For small amounts of data, the file might not be any smaller (it might even be slightly larger). Notice that the zip files are open as binary, that means we get byte streams from zip files.</a:t>
            </a:r>
          </a:p>
          <a:p>
            <a:endParaRPr lang="en-GB" dirty="0"/>
          </a:p>
          <a:p>
            <a:r>
              <a:rPr lang="en-GB" dirty="0"/>
              <a:t>If you see a built-in function called zip(), it has nothing to do with this. This function is for advanced combining of collections.</a:t>
            </a:r>
          </a:p>
        </p:txBody>
      </p:sp>
      <p:sp>
        <p:nvSpPr>
          <p:cNvPr id="3" name="Slide Image Placeholder 2">
            <a:extLst>
              <a:ext uri="{FF2B5EF4-FFF2-40B4-BE49-F238E27FC236}">
                <a16:creationId xmlns:a16="http://schemas.microsoft.com/office/drawing/2014/main" id="{2F9FC9EB-2D59-5427-B423-4A427A145F18}"/>
              </a:ext>
            </a:extLst>
          </p:cNvPr>
          <p:cNvSpPr>
            <a:spLocks noGrp="1" noRot="1" noChangeAspect="1"/>
          </p:cNvSpPr>
          <p:nvPr>
            <p:ph type="sldImg"/>
          </p:nvPr>
        </p:nvSpPr>
        <p:spPr/>
      </p:sp>
    </p:spTree>
    <p:extLst>
      <p:ext uri="{BB962C8B-B14F-4D97-AF65-F5344CB8AC3E}">
        <p14:creationId xmlns:p14="http://schemas.microsoft.com/office/powerpoint/2010/main" val="2734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a:t>
            </a:r>
            <a:r>
              <a:rPr lang="en-GB" dirty="0" err="1"/>
              <a:t>zlib</a:t>
            </a:r>
            <a:r>
              <a:rPr lang="en-GB" dirty="0"/>
              <a:t> module includes checksum functions (adler32 and crc32) which are intended to check data integrity and are not cryptographically secure.</a:t>
            </a:r>
          </a:p>
          <a:p>
            <a:r>
              <a:rPr lang="en-GB" dirty="0"/>
              <a:t>bz2 supports a file-like class called bz2.BZ2File, which is used in a similar way to the open() built-in.</a:t>
            </a:r>
          </a:p>
          <a:p>
            <a:r>
              <a:rPr lang="en-GB" dirty="0"/>
              <a:t>The </a:t>
            </a:r>
            <a:r>
              <a:rPr lang="en-GB" dirty="0" err="1"/>
              <a:t>tarfile</a:t>
            </a:r>
            <a:r>
              <a:rPr lang="en-GB" dirty="0"/>
              <a:t> module supports the usual expected mechanisms, in addition </a:t>
            </a:r>
            <a:r>
              <a:rPr lang="en-GB" dirty="0" err="1"/>
              <a:t>getmembers</a:t>
            </a:r>
            <a:r>
              <a:rPr lang="en-GB" dirty="0"/>
              <a:t>() returns all the metadata for files in an archive, not just the file name. The example shown was run on Windows, using a tar file with -z compression which came from Linux.</a:t>
            </a:r>
          </a:p>
          <a:p>
            <a:r>
              <a:rPr lang="en-GB" dirty="0"/>
              <a:t>A higher level (simpler) generic interface is provided by the </a:t>
            </a:r>
            <a:r>
              <a:rPr lang="en-GB" dirty="0" err="1"/>
              <a:t>shutil</a:t>
            </a:r>
            <a:r>
              <a:rPr lang="en-GB" dirty="0"/>
              <a:t> module. This is a general module which includes archiving operations.</a:t>
            </a:r>
          </a:p>
        </p:txBody>
      </p:sp>
      <p:sp>
        <p:nvSpPr>
          <p:cNvPr id="5" name="Slide Image Placeholder 4">
            <a:extLst>
              <a:ext uri="{FF2B5EF4-FFF2-40B4-BE49-F238E27FC236}">
                <a16:creationId xmlns:a16="http://schemas.microsoft.com/office/drawing/2014/main" id="{B31B8D34-5681-AFF0-BED3-F61FFE09BBE4}"/>
              </a:ext>
            </a:extLst>
          </p:cNvPr>
          <p:cNvSpPr>
            <a:spLocks noGrp="1" noRot="1" noChangeAspect="1"/>
          </p:cNvSpPr>
          <p:nvPr>
            <p:ph type="sldImg"/>
          </p:nvPr>
        </p:nvSpPr>
        <p:spPr/>
      </p:sp>
    </p:spTree>
    <p:extLst>
      <p:ext uri="{BB962C8B-B14F-4D97-AF65-F5344CB8AC3E}">
        <p14:creationId xmlns:p14="http://schemas.microsoft.com/office/powerpoint/2010/main" val="38656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When reading a file using the file object, what method is best for reading the entire file into a single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read()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method is used to set the position of a file pointer?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seek()</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Which of the following code snippets correctly uses Python’s with statement to ensure that a file is automatically closed after its contents are read?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Using with </a:t>
            </a:r>
            <a:r>
              <a:rPr lang="en-GB" b="0" dirty="0">
                <a:latin typeface="Consolas" panose="020B0609020204030204" pitchFamily="49" charset="0"/>
              </a:rPr>
              <a:t>open("data.txt", "r") as file: </a:t>
            </a:r>
            <a:r>
              <a:rPr lang="en-GB" b="0" dirty="0"/>
              <a:t>ensures that the file is automatically closed when the block is exited, even if an exception occurs. This is the recommended Pythonic way to manage file resources safely.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What is the main purpose of pickling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a:t>    B. To convert a Python object into a byte stream so it can be saved to a file or transferred over a network.</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a:t>    Pickling in Python (using the pickle module) </a:t>
            </a:r>
            <a:r>
              <a:rPr lang="en-GB" b="1" dirty="0"/>
              <a:t>serializes</a:t>
            </a:r>
            <a:r>
              <a:rPr lang="en-GB" dirty="0"/>
              <a:t> Python objects — that is, it converts them into a </a:t>
            </a:r>
            <a:r>
              <a:rPr lang="en-GB" b="1" dirty="0"/>
              <a:t>byte stream</a:t>
            </a:r>
            <a:r>
              <a:rPr lang="en-GB" dirty="0"/>
              <a:t>. This allows you to </a:t>
            </a:r>
            <a:r>
              <a:rPr lang="en-GB" b="1" dirty="0"/>
              <a:t>save objects to disk</a:t>
            </a:r>
            <a:r>
              <a:rPr lang="en-GB" dirty="0"/>
              <a:t> or </a:t>
            </a:r>
            <a:r>
              <a:rPr lang="en-GB" b="1" dirty="0"/>
              <a:t>send them over a network</a:t>
            </a:r>
            <a:r>
              <a:rPr lang="en-GB" dirty="0"/>
              <a:t> and later </a:t>
            </a:r>
            <a:r>
              <a:rPr lang="en-GB" b="1" dirty="0"/>
              <a:t>restore them (unpickle)</a:t>
            </a:r>
            <a:r>
              <a:rPr lang="en-GB" dirty="0"/>
              <a:t> back into their original form.</a:t>
            </a:r>
            <a:endParaRPr lang="en-GB" dirty="0">
              <a:highlight>
                <a:srgbClr val="FFFF00"/>
              </a:highlight>
            </a:endParaRP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1956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3"/>
          <p:cNvSpPr>
            <a:spLocks noGrp="1" noChangeArrowheads="1"/>
          </p:cNvSpPr>
          <p:nvPr>
            <p:ph type="body" idx="1"/>
          </p:nvPr>
        </p:nvSpPr>
        <p:spPr/>
        <p:txBody>
          <a:bodyPr/>
          <a:lstStyle/>
          <a:p>
            <a:r>
              <a:rPr lang="en-GB" dirty="0"/>
              <a:t>Python database device drivers are available for most popular relational databases and are likely to be bundled in with your release. They are written to a common standard - Python Database API Specification v2.0 (DB-API 2.0).</a:t>
            </a:r>
          </a:p>
          <a:p>
            <a:r>
              <a:rPr lang="en-GB" dirty="0"/>
              <a:t>To use a database, we first have to connect with it, and that requires a connection object. That is then used to create a cursor, and for transaction management (commit and rollback).</a:t>
            </a:r>
          </a:p>
          <a:p>
            <a:r>
              <a:rPr lang="en-GB" dirty="0"/>
              <a:t>The cursor object is the main workhorse, and a summary of the methods is shown below. Check the online documentation for details.</a:t>
            </a:r>
          </a:p>
          <a:p>
            <a:r>
              <a:rPr lang="en-GB" dirty="0"/>
              <a:t>Cursor methods:</a:t>
            </a:r>
          </a:p>
          <a:p>
            <a:pPr lvl="1"/>
            <a:r>
              <a:rPr lang="en-GB" dirty="0" err="1"/>
              <a:t>arraysize</a:t>
            </a:r>
            <a:r>
              <a:rPr lang="en-GB" dirty="0"/>
              <a:t>	Number of rows fetched by </a:t>
            </a:r>
            <a:r>
              <a:rPr lang="en-GB" dirty="0" err="1"/>
              <a:t>fetchmany</a:t>
            </a:r>
            <a:endParaRPr lang="en-GB" dirty="0"/>
          </a:p>
          <a:p>
            <a:pPr lvl="1"/>
            <a:r>
              <a:rPr lang="en-GB" dirty="0"/>
              <a:t>close		Close the cursor</a:t>
            </a:r>
          </a:p>
          <a:p>
            <a:pPr lvl="1"/>
            <a:r>
              <a:rPr lang="en-GB" dirty="0"/>
              <a:t>description	Table meta-data</a:t>
            </a:r>
          </a:p>
          <a:p>
            <a:pPr lvl="1"/>
            <a:r>
              <a:rPr lang="en-GB" dirty="0"/>
              <a:t>execute	Execute an SQL statement (supports placeholders)</a:t>
            </a:r>
          </a:p>
          <a:p>
            <a:pPr lvl="1"/>
            <a:r>
              <a:rPr lang="en-GB" dirty="0" err="1"/>
              <a:t>executemany</a:t>
            </a:r>
            <a:r>
              <a:rPr lang="en-GB" dirty="0"/>
              <a:t>	Execute a sequence </a:t>
            </a:r>
          </a:p>
          <a:p>
            <a:pPr lvl="1"/>
            <a:r>
              <a:rPr lang="en-GB" dirty="0" err="1"/>
              <a:t>fetchall</a:t>
            </a:r>
            <a:r>
              <a:rPr lang="en-GB" dirty="0"/>
              <a:t>		Get rows remaining</a:t>
            </a:r>
          </a:p>
          <a:p>
            <a:pPr lvl="1"/>
            <a:r>
              <a:rPr lang="en-GB" dirty="0" err="1"/>
              <a:t>fetchmany</a:t>
            </a:r>
            <a:r>
              <a:rPr lang="en-GB" dirty="0"/>
              <a:t>	Get a number of rows</a:t>
            </a:r>
          </a:p>
          <a:p>
            <a:pPr lvl="1"/>
            <a:r>
              <a:rPr lang="en-GB" dirty="0" err="1"/>
              <a:t>fetchone</a:t>
            </a:r>
            <a:r>
              <a:rPr lang="en-GB" dirty="0"/>
              <a:t>	Get next row</a:t>
            </a:r>
          </a:p>
          <a:p>
            <a:pPr lvl="1"/>
            <a:r>
              <a:rPr lang="en-GB" dirty="0" err="1"/>
              <a:t>rowcount</a:t>
            </a:r>
            <a:r>
              <a:rPr lang="en-GB" dirty="0"/>
              <a:t>	Number of rows in the last operation</a:t>
            </a:r>
          </a:p>
          <a:p>
            <a:r>
              <a:rPr lang="en-GB" dirty="0"/>
              <a:t>Python (like many languages) is shipped with SQLite (formally </a:t>
            </a:r>
            <a:r>
              <a:rPr lang="en-GB" dirty="0" err="1"/>
              <a:t>sqlite</a:t>
            </a:r>
            <a:r>
              <a:rPr lang="en-GB" dirty="0"/>
              <a:t>) which is a simple single file database.</a:t>
            </a:r>
          </a:p>
        </p:txBody>
      </p:sp>
      <p:sp>
        <p:nvSpPr>
          <p:cNvPr id="3" name="Slide Image Placeholder 2">
            <a:extLst>
              <a:ext uri="{FF2B5EF4-FFF2-40B4-BE49-F238E27FC236}">
                <a16:creationId xmlns:a16="http://schemas.microsoft.com/office/drawing/2014/main" id="{C0F8FDBF-468F-9EC1-6B90-70E581295784}"/>
              </a:ext>
            </a:extLst>
          </p:cNvPr>
          <p:cNvSpPr>
            <a:spLocks noGrp="1" noRot="1" noChangeAspect="1"/>
          </p:cNvSpPr>
          <p:nvPr>
            <p:ph type="sldImg"/>
          </p:nvPr>
        </p:nvSpPr>
        <p:spPr/>
      </p:sp>
    </p:spTree>
    <p:extLst>
      <p:ext uri="{BB962C8B-B14F-4D97-AF65-F5344CB8AC3E}">
        <p14:creationId xmlns:p14="http://schemas.microsoft.com/office/powerpoint/2010/main" val="2377131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Python uses cursors, which is traditionally the method used with embedded SQL in languages like COBOL and C. Neither PHP nor Perl support cursors at this time, but their use is being considered. The overall strategy for the SQL statement is not too dissimilar, however.</a:t>
            </a:r>
          </a:p>
        </p:txBody>
      </p:sp>
      <p:sp>
        <p:nvSpPr>
          <p:cNvPr id="3" name="Slide Image Placeholder 2">
            <a:extLst>
              <a:ext uri="{FF2B5EF4-FFF2-40B4-BE49-F238E27FC236}">
                <a16:creationId xmlns:a16="http://schemas.microsoft.com/office/drawing/2014/main" id="{F741FF72-A8EB-785F-AF4A-8F8E4D205B5B}"/>
              </a:ext>
            </a:extLst>
          </p:cNvPr>
          <p:cNvSpPr>
            <a:spLocks noGrp="1" noRot="1" noChangeAspect="1"/>
          </p:cNvSpPr>
          <p:nvPr>
            <p:ph type="sldImg"/>
          </p:nvPr>
        </p:nvSpPr>
        <p:spPr/>
      </p:sp>
    </p:spTree>
    <p:extLst>
      <p:ext uri="{BB962C8B-B14F-4D97-AF65-F5344CB8AC3E}">
        <p14:creationId xmlns:p14="http://schemas.microsoft.com/office/powerpoint/2010/main" val="3507803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
          <p:cNvSpPr>
            <a:spLocks noGrp="1"/>
          </p:cNvSpPr>
          <p:nvPr>
            <p:ph type="body" idx="1"/>
          </p:nvPr>
        </p:nvSpPr>
        <p:spPr/>
        <p:txBody>
          <a:bodyPr/>
          <a:lstStyle/>
          <a:p>
            <a:r>
              <a:rPr lang="en-GB" dirty="0"/>
              <a:t>The first problem when reading binary data is to determine the format. Unless the data was written by Python (or, for example, using the Python API from C), then the data will not be directly compatible with Python types. All high-level dynamic programming languages have this problem.</a:t>
            </a:r>
          </a:p>
          <a:p>
            <a:endParaRPr lang="en-GB" dirty="0"/>
          </a:p>
          <a:p>
            <a:r>
              <a:rPr lang="en-GB" dirty="0"/>
              <a:t>The example shown is of a simple C struct which has been written to a file. Even if you have never seen C before, it is obvious that the data consists of two integers (int), followed by a double precision number (double) followed by an array of 80 characters (that's a C string, and has a binary zero marking the end of the text). To convert this to Python, we can use unpack from the </a:t>
            </a:r>
            <a:r>
              <a:rPr lang="en-GB" dirty="0" err="1"/>
              <a:t>struct</a:t>
            </a:r>
            <a:r>
              <a:rPr lang="en-GB" dirty="0"/>
              <a:t> module (part of the Python standard library). This function takes as its first parameter, a string which describes the block of data. The example shows "iid80s" - 2 integers, followed by a double, followed by an 80 character string.</a:t>
            </a:r>
          </a:p>
          <a:p>
            <a:r>
              <a:rPr lang="en-GB" dirty="0"/>
              <a:t>The C string is single byte, so it is converted to multi-byte using decode().</a:t>
            </a:r>
          </a:p>
          <a:p>
            <a:endParaRPr lang="en-GB" dirty="0"/>
          </a:p>
          <a:p>
            <a:r>
              <a:rPr lang="en-GB" dirty="0"/>
              <a:t>Note: when looking at C </a:t>
            </a:r>
            <a:r>
              <a:rPr lang="en-GB" dirty="0" err="1"/>
              <a:t>struct's</a:t>
            </a:r>
            <a:r>
              <a:rPr lang="en-GB" dirty="0"/>
              <a:t> be careful of padding bytes. By default, C compilers will align on item (often word) boundaries and might insert pad bytes.  This will vary between 64-bit and 32-bit compilers and can even be adjusted (#pragma pack) by the program itself. You should also be aware of 'endian' issues well described in the documentation for the Python </a:t>
            </a:r>
            <a:r>
              <a:rPr lang="en-GB" dirty="0" err="1"/>
              <a:t>struct</a:t>
            </a:r>
            <a:r>
              <a:rPr lang="en-GB" dirty="0"/>
              <a:t> module.</a:t>
            </a:r>
          </a:p>
        </p:txBody>
      </p:sp>
      <p:sp>
        <p:nvSpPr>
          <p:cNvPr id="3" name="Slide Image Placeholder 2">
            <a:extLst>
              <a:ext uri="{FF2B5EF4-FFF2-40B4-BE49-F238E27FC236}">
                <a16:creationId xmlns:a16="http://schemas.microsoft.com/office/drawing/2014/main" id="{3745470C-8562-6E19-8733-3AD417EF01DC}"/>
              </a:ext>
            </a:extLst>
          </p:cNvPr>
          <p:cNvSpPr>
            <a:spLocks noGrp="1" noRot="1" noChangeAspect="1"/>
          </p:cNvSpPr>
          <p:nvPr>
            <p:ph type="sldImg"/>
          </p:nvPr>
        </p:nvSpPr>
        <p:spPr/>
      </p:sp>
    </p:spTree>
    <p:extLst>
      <p:ext uri="{BB962C8B-B14F-4D97-AF65-F5344CB8AC3E}">
        <p14:creationId xmlns:p14="http://schemas.microsoft.com/office/powerpoint/2010/main" val="75485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One of the most common tasks for a program is to interact with file system objects such as files. A file system can accumulate a large number of files with different formats and different data within. There are many Python modules to deal with specific types of files such as html, xml, </a:t>
            </a:r>
            <a:r>
              <a:rPr lang="en-GB" dirty="0" err="1"/>
              <a:t>json</a:t>
            </a:r>
            <a:r>
              <a:rPr lang="en-GB" dirty="0"/>
              <a:t> and csv.</a:t>
            </a:r>
          </a:p>
          <a:p>
            <a:endParaRPr lang="en-GB" dirty="0"/>
          </a:p>
          <a:p>
            <a:r>
              <a:rPr lang="en-GB" dirty="0"/>
              <a:t>Python has several built-in functions and objects to open, close, read and write strings and bytes to files. But there are several important considerations we to make. How many files can we open at any given time and how do we identify them? How do we open files for reading, writing and appending or some combination of these. Are we restricted to reading and writing lines sequentially or can we seek faster through a file to a specific position? And do we have to close files explicitly or can they be closed automatically? Can we just write data or can we preserve Python structures like lists and dictionaries to files?</a:t>
            </a:r>
          </a:p>
          <a:p>
            <a:endParaRPr lang="en-GB" dirty="0"/>
          </a:p>
          <a:p>
            <a:r>
              <a:rPr lang="en-GB" dirty="0"/>
              <a:t>These are some of the considerations that we will examine in this chapter.</a:t>
            </a:r>
          </a:p>
        </p:txBody>
      </p:sp>
      <p:sp>
        <p:nvSpPr>
          <p:cNvPr id="4" name="Slide Image Placeholder 3">
            <a:extLst>
              <a:ext uri="{FF2B5EF4-FFF2-40B4-BE49-F238E27FC236}">
                <a16:creationId xmlns:a16="http://schemas.microsoft.com/office/drawing/2014/main" id="{A572708F-2659-8B59-7AFB-9728789F85F9}"/>
              </a:ext>
            </a:extLst>
          </p:cNvPr>
          <p:cNvSpPr>
            <a:spLocks noGrp="1" noRot="1" noChangeAspect="1"/>
          </p:cNvSpPr>
          <p:nvPr>
            <p:ph type="sldImg"/>
          </p:nvPr>
        </p:nvSpPr>
        <p:spPr/>
      </p:sp>
    </p:spTree>
    <p:extLst>
      <p:ext uri="{BB962C8B-B14F-4D97-AF65-F5344CB8AC3E}">
        <p14:creationId xmlns:p14="http://schemas.microsoft.com/office/powerpoint/2010/main" val="397688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Files in Python are accessed through </a:t>
            </a:r>
            <a:r>
              <a:rPr lang="en-GB" b="1" dirty="0"/>
              <a:t>file objects</a:t>
            </a:r>
            <a:r>
              <a:rPr lang="en-GB" dirty="0"/>
              <a:t>, created using the built-in </a:t>
            </a:r>
            <a:r>
              <a:rPr lang="en-GB" sz="1200" kern="1200" dirty="0">
                <a:solidFill>
                  <a:schemeClr val="tx1"/>
                </a:solidFill>
                <a:latin typeface="+mn-lt"/>
                <a:ea typeface="+mn-ea"/>
                <a:cs typeface="+mn-cs"/>
              </a:rPr>
              <a:t>open()</a:t>
            </a:r>
            <a:r>
              <a:rPr lang="en-GB" dirty="0"/>
              <a:t> function. A </a:t>
            </a:r>
            <a:r>
              <a:rPr lang="en-GB" sz="1200" kern="1200" dirty="0">
                <a:solidFill>
                  <a:schemeClr val="tx1"/>
                </a:solidFill>
                <a:latin typeface="+mn-lt"/>
                <a:ea typeface="+mn-ea"/>
                <a:cs typeface="+mn-cs"/>
              </a:rPr>
              <a:t>'b'</a:t>
            </a:r>
            <a:r>
              <a:rPr lang="en-GB" dirty="0"/>
              <a:t> should be appended to the mode for </a:t>
            </a:r>
            <a:r>
              <a:rPr lang="en-GB" b="1" dirty="0"/>
              <a:t>binary files</a:t>
            </a:r>
            <a:r>
              <a:rPr lang="en-GB" dirty="0"/>
              <a:t>, while </a:t>
            </a:r>
            <a:r>
              <a:rPr lang="en-GB" sz="1200" kern="1200" dirty="0">
                <a:solidFill>
                  <a:schemeClr val="tx1"/>
                </a:solidFill>
                <a:latin typeface="+mn-lt"/>
                <a:ea typeface="+mn-ea"/>
                <a:cs typeface="+mn-cs"/>
              </a:rPr>
              <a:t>'t'</a:t>
            </a:r>
            <a:r>
              <a:rPr lang="en-GB" dirty="0"/>
              <a:t> (for </a:t>
            </a:r>
            <a:r>
              <a:rPr lang="en-GB" b="1" dirty="0"/>
              <a:t>text files</a:t>
            </a:r>
            <a:r>
              <a:rPr lang="en-GB" dirty="0"/>
              <a:t>) is optional since it is the default.</a:t>
            </a:r>
          </a:p>
          <a:p>
            <a:endParaRPr lang="en-GB" dirty="0"/>
          </a:p>
          <a:p>
            <a:r>
              <a:rPr lang="en-GB" dirty="0"/>
              <a:t>Files are automatically </a:t>
            </a:r>
            <a:r>
              <a:rPr lang="en-GB" b="1" dirty="0"/>
              <a:t>closed and flushed</a:t>
            </a:r>
            <a:r>
              <a:rPr lang="en-GB" dirty="0"/>
              <a:t> when the program exits or when the file object is destroyed (for example, when it goes out of scope). However, it is </a:t>
            </a:r>
            <a:r>
              <a:rPr lang="en-GB" b="1" dirty="0"/>
              <a:t>good programming practice</a:t>
            </a:r>
            <a:r>
              <a:rPr lang="en-GB" dirty="0"/>
              <a:t> to close files explicitly by calling the </a:t>
            </a:r>
            <a:r>
              <a:rPr lang="en-GB" sz="1200" kern="1200" dirty="0">
                <a:solidFill>
                  <a:schemeClr val="tx1"/>
                </a:solidFill>
                <a:latin typeface="+mn-lt"/>
                <a:ea typeface="+mn-ea"/>
                <a:cs typeface="+mn-cs"/>
              </a:rPr>
              <a:t>close()</a:t>
            </a:r>
            <a:r>
              <a:rPr lang="en-GB" dirty="0"/>
              <a:t> method, or more commonly, by using a </a:t>
            </a:r>
            <a:r>
              <a:rPr lang="en-GB" sz="1200" b="1" kern="1200" dirty="0">
                <a:solidFill>
                  <a:schemeClr val="tx1"/>
                </a:solidFill>
                <a:latin typeface="+mn-lt"/>
                <a:ea typeface="+mn-ea"/>
                <a:cs typeface="+mn-cs"/>
              </a:rPr>
              <a:t>with</a:t>
            </a:r>
            <a:r>
              <a:rPr lang="en-GB" b="1" dirty="0"/>
              <a:t> statement</a:t>
            </a:r>
            <a:r>
              <a:rPr lang="en-GB" dirty="0"/>
              <a:t> (context manager) to ensure proper cleanup.</a:t>
            </a:r>
          </a:p>
          <a:p>
            <a:endParaRPr lang="en-GB" dirty="0"/>
          </a:p>
          <a:p>
            <a:r>
              <a:rPr lang="en-GB" dirty="0"/>
              <a:t>The mode </a:t>
            </a:r>
            <a:r>
              <a:rPr lang="en-GB" sz="1200" kern="1200" dirty="0">
                <a:solidFill>
                  <a:schemeClr val="tx1"/>
                </a:solidFill>
                <a:latin typeface="+mn-lt"/>
                <a:ea typeface="+mn-ea"/>
                <a:cs typeface="+mn-cs"/>
              </a:rPr>
              <a:t>'x'</a:t>
            </a:r>
            <a:r>
              <a:rPr lang="en-GB" dirty="0"/>
              <a:t>, introduced in </a:t>
            </a:r>
            <a:r>
              <a:rPr lang="en-GB" b="1" dirty="0"/>
              <a:t>Python 3.3</a:t>
            </a:r>
            <a:r>
              <a:rPr lang="en-GB" dirty="0"/>
              <a:t>, is used to </a:t>
            </a:r>
            <a:r>
              <a:rPr lang="en-GB" b="1" dirty="0"/>
              <a:t>exclusively create and open</a:t>
            </a:r>
            <a:r>
              <a:rPr lang="en-GB" dirty="0"/>
              <a:t> a new file. If the file already exists, an exception is raised: </a:t>
            </a:r>
            <a:r>
              <a:rPr lang="en-GB" sz="1200" kern="1200" dirty="0" err="1">
                <a:solidFill>
                  <a:schemeClr val="tx1"/>
                </a:solidFill>
                <a:latin typeface="+mn-lt"/>
                <a:ea typeface="+mn-ea"/>
                <a:cs typeface="+mn-cs"/>
              </a:rPr>
              <a:t>FileExistsError</a:t>
            </a:r>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Errno</a:t>
            </a:r>
            <a:r>
              <a:rPr lang="en-GB" sz="1200" kern="1200" dirty="0">
                <a:solidFill>
                  <a:schemeClr val="tx1"/>
                </a:solidFill>
                <a:latin typeface="+mn-lt"/>
                <a:ea typeface="+mn-ea"/>
                <a:cs typeface="+mn-cs"/>
              </a:rPr>
              <a:t> 17] File exists</a:t>
            </a:r>
            <a:r>
              <a:rPr lang="en-GB" dirty="0"/>
              <a:t>.</a:t>
            </a:r>
          </a:p>
          <a:p>
            <a:endParaRPr lang="en-GB" dirty="0"/>
          </a:p>
          <a:p>
            <a:r>
              <a:rPr lang="en-GB" dirty="0"/>
              <a:t>The </a:t>
            </a:r>
            <a:r>
              <a:rPr lang="en-GB" sz="1200" b="1" kern="1200" dirty="0">
                <a:solidFill>
                  <a:schemeClr val="tx1"/>
                </a:solidFill>
                <a:latin typeface="+mn-lt"/>
                <a:ea typeface="+mn-ea"/>
                <a:cs typeface="+mn-cs"/>
              </a:rPr>
              <a:t>buffering</a:t>
            </a:r>
            <a:r>
              <a:rPr lang="en-GB" dirty="0"/>
              <a:t> argument controls how data is buffered:</a:t>
            </a:r>
          </a:p>
          <a:p>
            <a:pPr lvl="1"/>
            <a:r>
              <a:rPr lang="en-GB" kern="1200" dirty="0">
                <a:solidFill>
                  <a:schemeClr val="tx1"/>
                </a:solidFill>
                <a:latin typeface="+mn-lt"/>
                <a:ea typeface="+mn-ea"/>
                <a:cs typeface="+mn-cs"/>
              </a:rPr>
              <a:t>0	U</a:t>
            </a:r>
            <a:r>
              <a:rPr lang="en-GB" dirty="0"/>
              <a:t>nbuffered (binary mode only)</a:t>
            </a:r>
          </a:p>
          <a:p>
            <a:pPr lvl="1"/>
            <a:r>
              <a:rPr lang="en-GB" kern="1200" dirty="0">
                <a:solidFill>
                  <a:schemeClr val="tx1"/>
                </a:solidFill>
                <a:latin typeface="+mn-lt"/>
                <a:ea typeface="+mn-ea"/>
                <a:cs typeface="+mn-cs"/>
              </a:rPr>
              <a:t>1</a:t>
            </a:r>
            <a:r>
              <a:rPr lang="en-GB" dirty="0"/>
              <a:t> 	Line-buffered (usually for text files)</a:t>
            </a:r>
          </a:p>
          <a:p>
            <a:pPr lvl="1"/>
            <a:r>
              <a:rPr lang="en-GB" kern="1200" dirty="0">
                <a:solidFill>
                  <a:schemeClr val="tx1"/>
                </a:solidFill>
                <a:latin typeface="+mn-lt"/>
                <a:ea typeface="+mn-ea"/>
                <a:cs typeface="+mn-cs"/>
              </a:rPr>
              <a:t>&gt;1</a:t>
            </a:r>
            <a:r>
              <a:rPr lang="en-GB" dirty="0"/>
              <a:t> 	Use a buffer of the given size</a:t>
            </a:r>
          </a:p>
          <a:p>
            <a:pPr lvl="1"/>
            <a:r>
              <a:rPr lang="en-GB" kern="1200" dirty="0">
                <a:solidFill>
                  <a:schemeClr val="tx1"/>
                </a:solidFill>
                <a:latin typeface="+mn-lt"/>
                <a:ea typeface="+mn-ea"/>
                <a:cs typeface="+mn-cs"/>
              </a:rPr>
              <a:t>-1</a:t>
            </a:r>
            <a:r>
              <a:rPr lang="en-GB" dirty="0"/>
              <a:t> 	Use a system-appropriate buffer size (Default)</a:t>
            </a:r>
          </a:p>
          <a:p>
            <a:r>
              <a:rPr lang="en-GB" dirty="0"/>
              <a:t>Other optional parameters include </a:t>
            </a:r>
            <a:r>
              <a:rPr lang="en-GB" sz="1200" kern="1200" dirty="0">
                <a:solidFill>
                  <a:schemeClr val="tx1"/>
                </a:solidFill>
                <a:latin typeface="+mn-lt"/>
                <a:ea typeface="+mn-ea"/>
                <a:cs typeface="+mn-cs"/>
              </a:rPr>
              <a:t>encoding</a:t>
            </a:r>
            <a:r>
              <a:rPr lang="en-GB" dirty="0"/>
              <a:t>, </a:t>
            </a:r>
            <a:r>
              <a:rPr lang="en-GB" sz="1200" kern="1200" dirty="0">
                <a:solidFill>
                  <a:schemeClr val="tx1"/>
                </a:solidFill>
                <a:latin typeface="+mn-lt"/>
                <a:ea typeface="+mn-ea"/>
                <a:cs typeface="+mn-cs"/>
              </a:rPr>
              <a:t>errors</a:t>
            </a:r>
            <a:r>
              <a:rPr lang="en-GB" dirty="0"/>
              <a:t>, </a:t>
            </a:r>
            <a:r>
              <a:rPr lang="en-GB" sz="1200" kern="1200" dirty="0">
                <a:solidFill>
                  <a:schemeClr val="tx1"/>
                </a:solidFill>
                <a:latin typeface="+mn-lt"/>
                <a:ea typeface="+mn-ea"/>
                <a:cs typeface="+mn-cs"/>
              </a:rPr>
              <a:t>newline</a:t>
            </a:r>
            <a:r>
              <a:rPr lang="en-GB" dirty="0"/>
              <a:t>, and </a:t>
            </a:r>
            <a:r>
              <a:rPr lang="en-GB" sz="1200" kern="1200" dirty="0" err="1">
                <a:solidFill>
                  <a:schemeClr val="tx1"/>
                </a:solidFill>
                <a:latin typeface="+mn-lt"/>
                <a:ea typeface="+mn-ea"/>
                <a:cs typeface="+mn-cs"/>
              </a:rPr>
              <a:t>closefd</a:t>
            </a:r>
            <a:r>
              <a:rPr lang="en-GB" dirty="0"/>
              <a:t>, though these are rarely needed. From </a:t>
            </a:r>
            <a:r>
              <a:rPr lang="en-GB" b="1" dirty="0"/>
              <a:t>Python 3.3</a:t>
            </a:r>
            <a:r>
              <a:rPr lang="en-GB" dirty="0"/>
              <a:t>, the </a:t>
            </a:r>
            <a:r>
              <a:rPr lang="en-GB" sz="1200" b="1" kern="1200" dirty="0">
                <a:solidFill>
                  <a:schemeClr val="tx1"/>
                </a:solidFill>
                <a:latin typeface="+mn-lt"/>
                <a:ea typeface="+mn-ea"/>
                <a:cs typeface="+mn-cs"/>
              </a:rPr>
              <a:t>opener</a:t>
            </a:r>
            <a:r>
              <a:rPr lang="en-GB" dirty="0"/>
              <a:t> parameter was added, allowing a custom file-opening function to be supplied.</a:t>
            </a:r>
          </a:p>
          <a:p>
            <a:endParaRPr lang="en-GB" dirty="0"/>
          </a:p>
        </p:txBody>
      </p:sp>
      <p:sp>
        <p:nvSpPr>
          <p:cNvPr id="4" name="Slide Image Placeholder 3">
            <a:extLst>
              <a:ext uri="{FF2B5EF4-FFF2-40B4-BE49-F238E27FC236}">
                <a16:creationId xmlns:a16="http://schemas.microsoft.com/office/drawing/2014/main" id="{813D6038-3459-A7CB-CA2A-3473982694F4}"/>
              </a:ext>
            </a:extLst>
          </p:cNvPr>
          <p:cNvSpPr>
            <a:spLocks noGrp="1" noRot="1" noChangeAspect="1"/>
          </p:cNvSpPr>
          <p:nvPr>
            <p:ph type="sldImg"/>
          </p:nvPr>
        </p:nvSpPr>
        <p:spPr/>
      </p:sp>
    </p:spTree>
    <p:extLst>
      <p:ext uri="{BB962C8B-B14F-4D97-AF65-F5344CB8AC3E}">
        <p14:creationId xmlns:p14="http://schemas.microsoft.com/office/powerpoint/2010/main" val="266283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Once a </a:t>
            </a:r>
            <a:r>
              <a:rPr lang="en-GB" b="1" dirty="0"/>
              <a:t>file object</a:t>
            </a:r>
            <a:r>
              <a:rPr lang="en-GB" dirty="0"/>
              <a:t> has been created, it can be read using one of several available </a:t>
            </a:r>
            <a:r>
              <a:rPr lang="en-GB" b="1" dirty="0"/>
              <a:t>methods</a:t>
            </a:r>
            <a:r>
              <a:rPr lang="en-GB" dirty="0"/>
              <a:t>.</a:t>
            </a:r>
          </a:p>
          <a:p>
            <a:endParaRPr lang="en-GB" dirty="0"/>
          </a:p>
          <a:p>
            <a:r>
              <a:rPr lang="en-GB" dirty="0"/>
              <a:t>The </a:t>
            </a:r>
            <a:r>
              <a:rPr lang="en-GB" sz="1200" kern="1200" dirty="0">
                <a:solidFill>
                  <a:schemeClr val="tx1"/>
                </a:solidFill>
                <a:latin typeface="+mn-lt"/>
                <a:ea typeface="+mn-ea"/>
                <a:cs typeface="+mn-cs"/>
              </a:rPr>
              <a:t>read()</a:t>
            </a:r>
            <a:r>
              <a:rPr lang="en-GB" dirty="0"/>
              <a:t> method reads data starting from the current file position. You can optionally specify the number of </a:t>
            </a:r>
            <a:r>
              <a:rPr lang="en-GB" b="1" dirty="0"/>
              <a:t>characters</a:t>
            </a:r>
            <a:r>
              <a:rPr lang="en-GB" dirty="0"/>
              <a:t> (in text mode) or </a:t>
            </a:r>
            <a:r>
              <a:rPr lang="en-GB" b="1" dirty="0"/>
              <a:t>bytes</a:t>
            </a:r>
            <a:r>
              <a:rPr lang="en-GB" dirty="0"/>
              <a:t> (in binary mode) to read.</a:t>
            </a:r>
            <a:br>
              <a:rPr lang="en-GB" dirty="0"/>
            </a:br>
            <a:endParaRPr lang="en-GB" dirty="0"/>
          </a:p>
          <a:p>
            <a:r>
              <a:rPr lang="en-GB" dirty="0"/>
              <a:t>Related methods include:</a:t>
            </a:r>
          </a:p>
          <a:p>
            <a:pPr marL="628650" lvl="1" indent="-171450">
              <a:buFont typeface="Arial" panose="020B0604020202020204" pitchFamily="34" charset="0"/>
              <a:buChar char="•"/>
            </a:pPr>
            <a:r>
              <a:rPr lang="en-GB" kern="1200" dirty="0">
                <a:solidFill>
                  <a:schemeClr val="tx1"/>
                </a:solidFill>
                <a:latin typeface="+mn-lt"/>
                <a:ea typeface="+mn-ea"/>
                <a:cs typeface="+mn-cs"/>
              </a:rPr>
              <a:t>seek(offset)	M</a:t>
            </a:r>
            <a:r>
              <a:rPr lang="en-GB" dirty="0"/>
              <a:t>oves the current file position to the specified 		location.</a:t>
            </a:r>
          </a:p>
          <a:p>
            <a:pPr marL="628650" lvl="1" indent="-171450">
              <a:buFont typeface="Arial" panose="020B0604020202020204" pitchFamily="34" charset="0"/>
              <a:buChar char="•"/>
            </a:pPr>
            <a:r>
              <a:rPr lang="en-GB" kern="1200" dirty="0">
                <a:solidFill>
                  <a:schemeClr val="tx1"/>
                </a:solidFill>
                <a:latin typeface="+mn-lt"/>
                <a:ea typeface="+mn-ea"/>
                <a:cs typeface="+mn-cs"/>
              </a:rPr>
              <a:t>tell()</a:t>
            </a:r>
            <a:r>
              <a:rPr lang="en-GB" dirty="0"/>
              <a:t> 	Returns the current position within the file.</a:t>
            </a:r>
          </a:p>
          <a:p>
            <a:endParaRPr lang="en-GB" dirty="0"/>
          </a:p>
          <a:p>
            <a:r>
              <a:rPr lang="en-GB" dirty="0"/>
              <a:t>To read a single line of text (a record terminated by a newline character), use </a:t>
            </a:r>
            <a:r>
              <a:rPr lang="en-GB" sz="1200" kern="1200" dirty="0" err="1">
                <a:solidFill>
                  <a:schemeClr val="tx1"/>
                </a:solidFill>
                <a:latin typeface="+mn-lt"/>
                <a:ea typeface="+mn-ea"/>
                <a:cs typeface="+mn-cs"/>
              </a:rPr>
              <a:t>readline</a:t>
            </a:r>
            <a:r>
              <a:rPr lang="en-GB" sz="1200" kern="1200" dirty="0">
                <a:solidFill>
                  <a:schemeClr val="tx1"/>
                </a:solidFill>
                <a:latin typeface="+mn-lt"/>
                <a:ea typeface="+mn-ea"/>
                <a:cs typeface="+mn-cs"/>
              </a:rPr>
              <a:t>()</a:t>
            </a:r>
            <a:r>
              <a:rPr lang="en-GB" dirty="0"/>
              <a:t>. This is one of the most common ways to process text files in Python.</a:t>
            </a:r>
            <a:br>
              <a:rPr lang="en-GB" dirty="0"/>
            </a:br>
            <a:r>
              <a:rPr lang="en-GB" dirty="0"/>
              <a:t>Note that the newline character (</a:t>
            </a:r>
            <a:r>
              <a:rPr lang="en-GB" sz="1200" kern="1200" dirty="0">
                <a:solidFill>
                  <a:schemeClr val="tx1"/>
                </a:solidFill>
                <a:latin typeface="+mn-lt"/>
                <a:ea typeface="+mn-ea"/>
                <a:cs typeface="+mn-cs"/>
              </a:rPr>
              <a:t>\n</a:t>
            </a:r>
            <a:r>
              <a:rPr lang="en-GB" dirty="0"/>
              <a:t>) is included in the returned string; it can be removed using slicing (</a:t>
            </a:r>
            <a:r>
              <a:rPr lang="en-GB" sz="1200" kern="1200" dirty="0">
                <a:solidFill>
                  <a:schemeClr val="tx1"/>
                </a:solidFill>
                <a:latin typeface="+mn-lt"/>
                <a:ea typeface="+mn-ea"/>
                <a:cs typeface="+mn-cs"/>
              </a:rPr>
              <a:t>[:-1]</a:t>
            </a:r>
            <a:r>
              <a:rPr lang="en-GB" dirty="0"/>
              <a:t>) or the </a:t>
            </a:r>
            <a:r>
              <a:rPr lang="en-GB" sz="1200" kern="1200" dirty="0" err="1">
                <a:solidFill>
                  <a:schemeClr val="tx1"/>
                </a:solidFill>
                <a:latin typeface="+mn-lt"/>
                <a:ea typeface="+mn-ea"/>
                <a:cs typeface="+mn-cs"/>
              </a:rPr>
              <a:t>rstrip</a:t>
            </a:r>
            <a:r>
              <a:rPr lang="en-GB" sz="1200" kern="1200" dirty="0">
                <a:solidFill>
                  <a:schemeClr val="tx1"/>
                </a:solidFill>
                <a:latin typeface="+mn-lt"/>
                <a:ea typeface="+mn-ea"/>
                <a:cs typeface="+mn-cs"/>
              </a:rPr>
              <a:t>('\n')</a:t>
            </a:r>
            <a:r>
              <a:rPr lang="en-GB" dirty="0"/>
              <a:t> method.</a:t>
            </a:r>
          </a:p>
          <a:p>
            <a:pPr>
              <a:tabLst/>
            </a:pPr>
            <a:endParaRPr lang="en-GB" dirty="0"/>
          </a:p>
        </p:txBody>
      </p:sp>
      <p:sp>
        <p:nvSpPr>
          <p:cNvPr id="3" name="Slide Image Placeholder 2">
            <a:extLst>
              <a:ext uri="{FF2B5EF4-FFF2-40B4-BE49-F238E27FC236}">
                <a16:creationId xmlns:a16="http://schemas.microsoft.com/office/drawing/2014/main" id="{E4CD45EA-8E88-6357-4D0B-F8AB16FBBB63}"/>
              </a:ext>
            </a:extLst>
          </p:cNvPr>
          <p:cNvSpPr>
            <a:spLocks noGrp="1" noRot="1" noChangeAspect="1"/>
          </p:cNvSpPr>
          <p:nvPr>
            <p:ph type="sldImg"/>
          </p:nvPr>
        </p:nvSpPr>
        <p:spPr/>
      </p:sp>
    </p:spTree>
    <p:extLst>
      <p:ext uri="{BB962C8B-B14F-4D97-AF65-F5344CB8AC3E}">
        <p14:creationId xmlns:p14="http://schemas.microsoft.com/office/powerpoint/2010/main" val="34717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In the first three examples:</a:t>
            </a:r>
          </a:p>
          <a:p>
            <a:pPr marL="171450" indent="-171450">
              <a:buFont typeface="Arial" panose="020B0604020202020204" pitchFamily="34" charset="0"/>
              <a:buChar char="•"/>
            </a:pPr>
            <a:r>
              <a:rPr lang="en-GB" dirty="0"/>
              <a:t>The first (</a:t>
            </a:r>
            <a:r>
              <a:rPr lang="en-GB" sz="1200" kern="1200" dirty="0">
                <a:solidFill>
                  <a:schemeClr val="tx1"/>
                </a:solidFill>
                <a:latin typeface="+mn-lt"/>
                <a:ea typeface="+mn-ea"/>
                <a:cs typeface="+mn-cs"/>
              </a:rPr>
              <a:t>lines</a:t>
            </a:r>
            <a:r>
              <a:rPr lang="en-GB" dirty="0"/>
              <a:t>) reads the entire file into </a:t>
            </a:r>
            <a:r>
              <a:rPr lang="en-GB" b="1" dirty="0"/>
              <a:t>a single string</a:t>
            </a:r>
            <a:r>
              <a:rPr lang="en-GB" dirty="0"/>
              <a:t>.</a:t>
            </a:r>
          </a:p>
          <a:p>
            <a:pPr marL="171450" indent="-171450">
              <a:buFont typeface="Arial" panose="020B0604020202020204" pitchFamily="34" charset="0"/>
              <a:buChar char="•"/>
            </a:pPr>
            <a:r>
              <a:rPr lang="en-GB" dirty="0"/>
              <a:t>The second (</a:t>
            </a:r>
            <a:r>
              <a:rPr lang="en-GB" sz="1200" kern="1200" dirty="0" err="1">
                <a:solidFill>
                  <a:schemeClr val="tx1"/>
                </a:solidFill>
                <a:latin typeface="+mn-lt"/>
                <a:ea typeface="+mn-ea"/>
                <a:cs typeface="+mn-cs"/>
              </a:rPr>
              <a:t>llines</a:t>
            </a:r>
            <a:r>
              <a:rPr lang="en-GB" dirty="0"/>
              <a:t>) also reads the whole file, then splits it into a </a:t>
            </a:r>
            <a:r>
              <a:rPr lang="en-GB" b="1" dirty="0"/>
              <a:t>list of lines</a:t>
            </a:r>
            <a:r>
              <a:rPr lang="en-GB" dirty="0"/>
              <a:t> using </a:t>
            </a:r>
            <a:r>
              <a:rPr lang="en-GB" sz="1200" kern="1200" dirty="0" err="1">
                <a:solidFill>
                  <a:schemeClr val="tx1"/>
                </a:solidFill>
                <a:latin typeface="+mn-lt"/>
                <a:ea typeface="+mn-ea"/>
                <a:cs typeface="+mn-cs"/>
              </a:rPr>
              <a:t>splitlines</a:t>
            </a:r>
            <a:r>
              <a:rPr lang="en-GB" sz="1200" kern="1200" dirty="0">
                <a:solidFill>
                  <a:schemeClr val="tx1"/>
                </a:solidFill>
                <a:latin typeface="+mn-lt"/>
                <a:ea typeface="+mn-ea"/>
                <a:cs typeface="+mn-cs"/>
              </a:rPr>
              <a:t>()</a:t>
            </a:r>
            <a:r>
              <a:rPr lang="en-GB" dirty="0"/>
              <a:t>.</a:t>
            </a:r>
          </a:p>
          <a:p>
            <a:pPr marL="171450" indent="-171450">
              <a:buFont typeface="Arial" panose="020B0604020202020204" pitchFamily="34" charset="0"/>
              <a:buChar char="•"/>
            </a:pPr>
            <a:r>
              <a:rPr lang="en-GB" dirty="0"/>
              <a:t>The third (</a:t>
            </a:r>
            <a:r>
              <a:rPr lang="en-GB" sz="1200" kern="1200" dirty="0" err="1">
                <a:solidFill>
                  <a:schemeClr val="tx1"/>
                </a:solidFill>
                <a:latin typeface="+mn-lt"/>
                <a:ea typeface="+mn-ea"/>
                <a:cs typeface="+mn-cs"/>
              </a:rPr>
              <a:t>linelist</a:t>
            </a:r>
            <a:r>
              <a:rPr lang="en-GB" dirty="0"/>
              <a:t>) similarly produces a </a:t>
            </a:r>
            <a:r>
              <a:rPr lang="en-GB" b="1" dirty="0"/>
              <a:t>list</a:t>
            </a:r>
            <a:r>
              <a:rPr lang="en-GB" dirty="0"/>
              <a:t>, but the newline characters are </a:t>
            </a:r>
            <a:r>
              <a:rPr lang="en-GB" b="1" dirty="0"/>
              <a:t>retained</a:t>
            </a:r>
            <a:r>
              <a:rPr lang="en-GB" dirty="0"/>
              <a:t> in each element.</a:t>
            </a:r>
          </a:p>
          <a:p>
            <a:endParaRPr lang="en-GB" dirty="0"/>
          </a:p>
          <a:p>
            <a:r>
              <a:rPr lang="en-GB" dirty="0"/>
              <a:t>When reading a file line by line (a common requirement), it is generally more efficient to use the </a:t>
            </a:r>
            <a:r>
              <a:rPr lang="en-GB" b="1" dirty="0"/>
              <a:t>file iterator</a:t>
            </a:r>
            <a:r>
              <a:rPr lang="en-GB" dirty="0"/>
              <a:t> directly in a </a:t>
            </a:r>
            <a:r>
              <a:rPr lang="en-GB" sz="1200" kern="1200" dirty="0">
                <a:solidFill>
                  <a:schemeClr val="tx1"/>
                </a:solidFill>
                <a:latin typeface="+mn-lt"/>
                <a:ea typeface="+mn-ea"/>
                <a:cs typeface="+mn-cs"/>
              </a:rPr>
              <a:t>for</a:t>
            </a:r>
            <a:r>
              <a:rPr lang="en-GB" dirty="0"/>
              <a:t> loop. Using </a:t>
            </a:r>
            <a:r>
              <a:rPr lang="en-GB" sz="1200" kern="1200" dirty="0" err="1">
                <a:solidFill>
                  <a:schemeClr val="tx1"/>
                </a:solidFill>
                <a:latin typeface="+mn-lt"/>
                <a:ea typeface="+mn-ea"/>
                <a:cs typeface="+mn-cs"/>
              </a:rPr>
              <a:t>readlines</a:t>
            </a:r>
            <a:r>
              <a:rPr lang="en-GB" sz="1200" kern="1200" dirty="0">
                <a:solidFill>
                  <a:schemeClr val="tx1"/>
                </a:solidFill>
                <a:latin typeface="+mn-lt"/>
                <a:ea typeface="+mn-ea"/>
                <a:cs typeface="+mn-cs"/>
              </a:rPr>
              <a:t>()</a:t>
            </a:r>
            <a:r>
              <a:rPr lang="en-GB" dirty="0"/>
              <a:t> in a loop first loads the </a:t>
            </a:r>
            <a:r>
              <a:rPr lang="en-GB" b="1" dirty="0"/>
              <a:t>entire file into memory</a:t>
            </a:r>
            <a:r>
              <a:rPr lang="en-GB" dirty="0"/>
              <a:t> as a temporary list, then iterates through that list - which can be inefficient for large files.</a:t>
            </a:r>
          </a:p>
          <a:p>
            <a:endParaRPr lang="en-GB" dirty="0"/>
          </a:p>
          <a:p>
            <a:r>
              <a:rPr lang="en-GB" dirty="0"/>
              <a:t>Note the use of the </a:t>
            </a:r>
            <a:r>
              <a:rPr lang="en-GB" sz="1200" b="1" kern="1200" dirty="0">
                <a:solidFill>
                  <a:schemeClr val="tx1"/>
                </a:solidFill>
                <a:latin typeface="+mn-lt"/>
                <a:ea typeface="+mn-ea"/>
                <a:cs typeface="+mn-cs"/>
              </a:rPr>
              <a:t>end</a:t>
            </a:r>
            <a:r>
              <a:rPr lang="en-GB" dirty="0"/>
              <a:t> parameter in the </a:t>
            </a:r>
            <a:r>
              <a:rPr lang="en-GB" sz="1200" kern="1200" dirty="0">
                <a:solidFill>
                  <a:schemeClr val="tx1"/>
                </a:solidFill>
                <a:latin typeface="+mn-lt"/>
                <a:ea typeface="+mn-ea"/>
                <a:cs typeface="+mn-cs"/>
              </a:rPr>
              <a:t>print()</a:t>
            </a:r>
            <a:r>
              <a:rPr lang="en-GB" dirty="0"/>
              <a:t> statements. This prevents Python from printing an extra newline, since each record already ends with one.</a:t>
            </a:r>
          </a:p>
          <a:p>
            <a:endParaRPr lang="en-GB" dirty="0"/>
          </a:p>
          <a:p>
            <a:r>
              <a:rPr lang="en-GB" dirty="0"/>
              <a:t>Finally, avoid calling </a:t>
            </a:r>
            <a:r>
              <a:rPr lang="en-GB" sz="1200" kern="1200" dirty="0">
                <a:solidFill>
                  <a:schemeClr val="tx1"/>
                </a:solidFill>
                <a:latin typeface="+mn-lt"/>
                <a:ea typeface="+mn-ea"/>
                <a:cs typeface="+mn-cs"/>
              </a:rPr>
              <a:t>seek()</a:t>
            </a:r>
            <a:r>
              <a:rPr lang="en-GB" dirty="0"/>
              <a:t> (random access) inside a </a:t>
            </a:r>
            <a:r>
              <a:rPr lang="en-GB" sz="1200" kern="1200" dirty="0">
                <a:solidFill>
                  <a:schemeClr val="tx1"/>
                </a:solidFill>
                <a:latin typeface="+mn-lt"/>
                <a:ea typeface="+mn-ea"/>
                <a:cs typeface="+mn-cs"/>
              </a:rPr>
              <a:t>for</a:t>
            </a:r>
            <a:r>
              <a:rPr lang="en-GB" dirty="0"/>
              <a:t> loop that iterates over the file - it interferes with the file iterator and may cause an </a:t>
            </a:r>
            <a:r>
              <a:rPr lang="en-GB" b="1" dirty="0"/>
              <a:t>infinite loop</a:t>
            </a:r>
            <a:r>
              <a:rPr lang="en-GB" dirty="0"/>
              <a:t>.</a:t>
            </a:r>
          </a:p>
          <a:p>
            <a:endParaRPr lang="en-GB" dirty="0"/>
          </a:p>
        </p:txBody>
      </p:sp>
      <p:sp>
        <p:nvSpPr>
          <p:cNvPr id="3" name="Slide Image Placeholder 2">
            <a:extLst>
              <a:ext uri="{FF2B5EF4-FFF2-40B4-BE49-F238E27FC236}">
                <a16:creationId xmlns:a16="http://schemas.microsoft.com/office/drawing/2014/main" id="{31B6DC05-AA16-BA29-0DD1-B3F6A0C24967}"/>
              </a:ext>
            </a:extLst>
          </p:cNvPr>
          <p:cNvSpPr>
            <a:spLocks noGrp="1" noRot="1" noChangeAspect="1"/>
          </p:cNvSpPr>
          <p:nvPr>
            <p:ph type="sldImg"/>
          </p:nvPr>
        </p:nvSpPr>
        <p:spPr/>
      </p:sp>
    </p:spTree>
    <p:extLst>
      <p:ext uri="{BB962C8B-B14F-4D97-AF65-F5344CB8AC3E}">
        <p14:creationId xmlns:p14="http://schemas.microsoft.com/office/powerpoint/2010/main" val="38561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When working with </a:t>
            </a:r>
            <a:r>
              <a:rPr lang="en-GB" b="1" dirty="0"/>
              <a:t>external resources</a:t>
            </a:r>
            <a:r>
              <a:rPr lang="en-GB" dirty="0"/>
              <a:t> such as files, it’s important to </a:t>
            </a:r>
            <a:r>
              <a:rPr lang="en-GB" b="1" dirty="0"/>
              <a:t>release them properly</a:t>
            </a:r>
            <a:r>
              <a:rPr lang="en-GB" dirty="0"/>
              <a:t> once you’re finished reading or writing. Failing to do so can cause your program to retain resources indefinitely, leading to </a:t>
            </a:r>
            <a:r>
              <a:rPr lang="en-GB" b="1" dirty="0"/>
              <a:t>memory leaks</a:t>
            </a:r>
            <a:r>
              <a:rPr lang="en-GB" dirty="0"/>
              <a:t> or </a:t>
            </a:r>
            <a:r>
              <a:rPr lang="en-GB" b="1" dirty="0"/>
              <a:t>loss of unwritten data</a:t>
            </a:r>
            <a:r>
              <a:rPr lang="en-GB" dirty="0"/>
              <a:t>.</a:t>
            </a:r>
          </a:p>
          <a:p>
            <a:endParaRPr lang="en-GB" dirty="0"/>
          </a:p>
          <a:p>
            <a:r>
              <a:rPr lang="en-GB" dirty="0"/>
              <a:t>Most programs include a </a:t>
            </a:r>
            <a:r>
              <a:rPr lang="en-GB" b="1" dirty="0"/>
              <a:t>setup</a:t>
            </a:r>
            <a:r>
              <a:rPr lang="en-GB" dirty="0"/>
              <a:t> and </a:t>
            </a:r>
            <a:r>
              <a:rPr lang="en-GB" b="1" dirty="0"/>
              <a:t>teardown</a:t>
            </a:r>
            <a:r>
              <a:rPr lang="en-GB" dirty="0"/>
              <a:t> phase - with the teardown phase handling clean-up tasks such as closing files, releasing locks, or shutting down network and database connections.</a:t>
            </a:r>
            <a:br>
              <a:rPr lang="en-GB" dirty="0"/>
            </a:br>
            <a:endParaRPr lang="en-GB" dirty="0"/>
          </a:p>
          <a:p>
            <a:r>
              <a:rPr lang="en-GB" dirty="0"/>
              <a:t>When writing to files, data is often </a:t>
            </a:r>
            <a:r>
              <a:rPr lang="en-GB" b="1" dirty="0"/>
              <a:t>buffered in memory</a:t>
            </a:r>
            <a:r>
              <a:rPr lang="en-GB" dirty="0"/>
              <a:t>, and if the program exits unexpectedly, that data may be lost unless the file is properly closed. Calling the file object’s </a:t>
            </a:r>
            <a:r>
              <a:rPr lang="en-GB" sz="1200" b="1" kern="1200" dirty="0">
                <a:solidFill>
                  <a:schemeClr val="tx1"/>
                </a:solidFill>
                <a:latin typeface="+mn-lt"/>
                <a:ea typeface="+mn-ea"/>
                <a:cs typeface="+mn-cs"/>
              </a:rPr>
              <a:t>close()</a:t>
            </a:r>
            <a:r>
              <a:rPr lang="en-GB" dirty="0"/>
              <a:t> method ensures that any buffered data is flushed to disk and that the resource is released.</a:t>
            </a:r>
          </a:p>
          <a:p>
            <a:endParaRPr lang="en-GB" dirty="0"/>
          </a:p>
          <a:p>
            <a:r>
              <a:rPr lang="en-GB" dirty="0"/>
              <a:t>To guard against exceptions that occur before a resource is closed, Python offers two main strategies:</a:t>
            </a:r>
          </a:p>
          <a:p>
            <a:pPr marL="628650" lvl="1" indent="-171450">
              <a:buFont typeface="Arial" panose="020B0604020202020204" pitchFamily="34" charset="0"/>
              <a:buChar char="•"/>
            </a:pPr>
            <a:r>
              <a:rPr lang="en-GB" dirty="0"/>
              <a:t>Using a </a:t>
            </a:r>
            <a:r>
              <a:rPr lang="en-GB" b="1" kern="1200" dirty="0">
                <a:solidFill>
                  <a:schemeClr val="tx1"/>
                </a:solidFill>
                <a:latin typeface="+mn-lt"/>
                <a:ea typeface="+mn-ea"/>
                <a:cs typeface="+mn-cs"/>
              </a:rPr>
              <a:t>try/finally</a:t>
            </a:r>
            <a:r>
              <a:rPr lang="en-GB" dirty="0"/>
              <a:t> construct, or</a:t>
            </a:r>
          </a:p>
          <a:p>
            <a:pPr marL="628650" lvl="1" indent="-171450">
              <a:buFont typeface="Arial" panose="020B0604020202020204" pitchFamily="34" charset="0"/>
              <a:buChar char="•"/>
            </a:pPr>
            <a:r>
              <a:rPr lang="en-GB" dirty="0"/>
              <a:t>Using a </a:t>
            </a:r>
            <a:r>
              <a:rPr lang="en-GB" b="1" dirty="0"/>
              <a:t>context manager</a:t>
            </a:r>
            <a:r>
              <a:rPr lang="en-GB" dirty="0"/>
              <a:t> with the </a:t>
            </a:r>
            <a:r>
              <a:rPr lang="en-GB" b="1" kern="1200" dirty="0">
                <a:solidFill>
                  <a:schemeClr val="tx1"/>
                </a:solidFill>
                <a:latin typeface="+mn-lt"/>
                <a:ea typeface="+mn-ea"/>
                <a:cs typeface="+mn-cs"/>
              </a:rPr>
              <a:t>with</a:t>
            </a:r>
            <a:r>
              <a:rPr lang="en-GB" dirty="0"/>
              <a:t> statement.</a:t>
            </a:r>
          </a:p>
          <a:p>
            <a:endParaRPr lang="en-GB" dirty="0"/>
          </a:p>
          <a:p>
            <a:r>
              <a:rPr lang="en-GB" dirty="0"/>
              <a:t>In the first approach, the </a:t>
            </a:r>
            <a:r>
              <a:rPr lang="en-GB" sz="1200" kern="1200" dirty="0">
                <a:solidFill>
                  <a:schemeClr val="tx1"/>
                </a:solidFill>
                <a:latin typeface="+mn-lt"/>
                <a:ea typeface="+mn-ea"/>
                <a:cs typeface="+mn-cs"/>
              </a:rPr>
              <a:t>open()</a:t>
            </a:r>
            <a:r>
              <a:rPr lang="en-GB" dirty="0"/>
              <a:t> function is wrapped in a </a:t>
            </a:r>
            <a:r>
              <a:rPr lang="en-GB" sz="1200" kern="1200" dirty="0">
                <a:solidFill>
                  <a:schemeClr val="tx1"/>
                </a:solidFill>
                <a:latin typeface="+mn-lt"/>
                <a:ea typeface="+mn-ea"/>
                <a:cs typeface="+mn-cs"/>
              </a:rPr>
              <a:t>try/except/else</a:t>
            </a:r>
            <a:r>
              <a:rPr lang="en-GB" dirty="0"/>
              <a:t> block.</a:t>
            </a:r>
            <a:br>
              <a:rPr lang="en-GB" dirty="0"/>
            </a:br>
            <a:r>
              <a:rPr lang="en-GB" dirty="0"/>
              <a:t>Any errors raised in the </a:t>
            </a:r>
            <a:r>
              <a:rPr lang="en-GB" sz="1200" kern="1200" dirty="0">
                <a:solidFill>
                  <a:schemeClr val="tx1"/>
                </a:solidFill>
                <a:latin typeface="+mn-lt"/>
                <a:ea typeface="+mn-ea"/>
                <a:cs typeface="+mn-cs"/>
              </a:rPr>
              <a:t>try</a:t>
            </a:r>
            <a:r>
              <a:rPr lang="en-GB" dirty="0"/>
              <a:t> block can be handled in </a:t>
            </a:r>
            <a:r>
              <a:rPr lang="en-GB" sz="1200" kern="1200" dirty="0">
                <a:solidFill>
                  <a:schemeClr val="tx1"/>
                </a:solidFill>
                <a:latin typeface="+mn-lt"/>
                <a:ea typeface="+mn-ea"/>
                <a:cs typeface="+mn-cs"/>
              </a:rPr>
              <a:t>except</a:t>
            </a:r>
            <a:r>
              <a:rPr lang="en-GB" dirty="0"/>
              <a:t>, and the </a:t>
            </a:r>
            <a:r>
              <a:rPr lang="en-GB" sz="1200" kern="1200" dirty="0">
                <a:solidFill>
                  <a:schemeClr val="tx1"/>
                </a:solidFill>
                <a:latin typeface="+mn-lt"/>
                <a:ea typeface="+mn-ea"/>
                <a:cs typeface="+mn-cs"/>
              </a:rPr>
              <a:t>finally</a:t>
            </a:r>
            <a:r>
              <a:rPr lang="en-GB" dirty="0"/>
              <a:t> block, which always runs safely closes the file.</a:t>
            </a:r>
          </a:p>
          <a:p>
            <a:endParaRPr lang="en-GB" dirty="0"/>
          </a:p>
        </p:txBody>
      </p:sp>
      <p:sp>
        <p:nvSpPr>
          <p:cNvPr id="5" name="Slide Image Placeholder 4">
            <a:extLst>
              <a:ext uri="{FF2B5EF4-FFF2-40B4-BE49-F238E27FC236}">
                <a16:creationId xmlns:a16="http://schemas.microsoft.com/office/drawing/2014/main" id="{6DB9C782-A4EC-BF0E-DE7F-1065127A8E2B}"/>
              </a:ext>
            </a:extLst>
          </p:cNvPr>
          <p:cNvSpPr>
            <a:spLocks noGrp="1" noRot="1" noChangeAspect="1"/>
          </p:cNvSpPr>
          <p:nvPr>
            <p:ph type="sldImg"/>
          </p:nvPr>
        </p:nvSpPr>
        <p:spPr/>
      </p:sp>
    </p:spTree>
    <p:extLst>
      <p:ext uri="{BB962C8B-B14F-4D97-AF65-F5344CB8AC3E}">
        <p14:creationId xmlns:p14="http://schemas.microsoft.com/office/powerpoint/2010/main" val="18313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PEP 343</a:t>
            </a:r>
            <a:r>
              <a:rPr lang="en-GB" dirty="0"/>
              <a:t> introduced a cleaner and safer way to manage external resources, such as file handles, using the </a:t>
            </a:r>
            <a:r>
              <a:rPr lang="en-GB" b="1" dirty="0"/>
              <a:t>with statement</a:t>
            </a:r>
            <a:r>
              <a:rPr lang="en-GB" dirty="0"/>
              <a:t> and the </a:t>
            </a:r>
            <a:r>
              <a:rPr lang="en-GB" b="1" dirty="0"/>
              <a:t>Context Manager Protocol</a:t>
            </a:r>
            <a:r>
              <a:rPr lang="en-GB" dirty="0"/>
              <a:t>.</a:t>
            </a:r>
            <a:br>
              <a:rPr lang="en-GB" dirty="0"/>
            </a:br>
            <a:r>
              <a:rPr lang="en-GB" dirty="0"/>
              <a:t>This approach replaces many uses of try/finally, producing more elegant, efficient, and reliable code.</a:t>
            </a:r>
          </a:p>
          <a:p>
            <a:endParaRPr lang="en-GB" dirty="0"/>
          </a:p>
          <a:p>
            <a:r>
              <a:rPr lang="en-GB" dirty="0"/>
              <a:t>The with statement creates a </a:t>
            </a:r>
            <a:r>
              <a:rPr lang="en-GB" b="1" dirty="0"/>
              <a:t>runtime context</a:t>
            </a:r>
            <a:r>
              <a:rPr lang="en-GB" dirty="0"/>
              <a:t> managed by an object that defines __enter__() and __exit__() methods, which automatically handle setup and cleanup.</a:t>
            </a:r>
            <a:br>
              <a:rPr lang="en-GB" dirty="0"/>
            </a:br>
            <a:endParaRPr lang="en-GB" dirty="0"/>
          </a:p>
          <a:p>
            <a:r>
              <a:rPr lang="en-GB" dirty="0"/>
              <a:t>A common example is the </a:t>
            </a:r>
            <a:r>
              <a:rPr lang="en-GB" b="1" dirty="0"/>
              <a:t>file object</a:t>
            </a:r>
            <a:r>
              <a:rPr lang="en-GB" dirty="0"/>
              <a:t>, used as follows:</a:t>
            </a:r>
          </a:p>
          <a:p>
            <a:pPr lvl="1"/>
            <a:r>
              <a:rPr lang="en-GB" dirty="0"/>
              <a:t>with expression [as variable]:</a:t>
            </a:r>
          </a:p>
          <a:p>
            <a:pPr lvl="1"/>
            <a:r>
              <a:rPr lang="en-GB" dirty="0"/>
              <a:t>    BLOCK</a:t>
            </a:r>
          </a:p>
          <a:p>
            <a:r>
              <a:rPr lang="en-GB" dirty="0"/>
              <a:t>The expression returns a context object whose __enter__() method is called at the start of the block, and __exit__() when the block ends - even if an exception occurs. If the </a:t>
            </a:r>
            <a:r>
              <a:rPr lang="en-GB" b="1" dirty="0"/>
              <a:t>as</a:t>
            </a:r>
            <a:r>
              <a:rPr lang="en-GB" dirty="0"/>
              <a:t> keyword is used, the variable is bound to the object returned by __enter__().</a:t>
            </a:r>
          </a:p>
          <a:p>
            <a:endParaRPr lang="en-GB" dirty="0"/>
          </a:p>
          <a:p>
            <a:r>
              <a:rPr lang="en-GB" dirty="0"/>
              <a:t>This mechanism provides </a:t>
            </a:r>
            <a:r>
              <a:rPr lang="en-GB" b="1" dirty="0"/>
              <a:t>automatic resource management</a:t>
            </a:r>
            <a:r>
              <a:rPr lang="en-GB" dirty="0"/>
              <a:t> and avoids problems with destructors or unclosed </a:t>
            </a:r>
            <a:r>
              <a:rPr lang="en-GB"/>
              <a:t>files. You </a:t>
            </a:r>
            <a:r>
              <a:rPr lang="en-GB" dirty="0"/>
              <a:t>don’t need to retrofit existing code, but it’s strongly recommended for new development.</a:t>
            </a:r>
          </a:p>
          <a:p>
            <a:endParaRPr lang="en-GB" dirty="0"/>
          </a:p>
        </p:txBody>
      </p:sp>
      <p:sp>
        <p:nvSpPr>
          <p:cNvPr id="5" name="Slide Image Placeholder 4">
            <a:extLst>
              <a:ext uri="{FF2B5EF4-FFF2-40B4-BE49-F238E27FC236}">
                <a16:creationId xmlns:a16="http://schemas.microsoft.com/office/drawing/2014/main" id="{F0175CF0-06E5-0BA8-FA35-693953CBCF70}"/>
              </a:ext>
            </a:extLst>
          </p:cNvPr>
          <p:cNvSpPr>
            <a:spLocks noGrp="1" noRot="1" noChangeAspect="1"/>
          </p:cNvSpPr>
          <p:nvPr>
            <p:ph type="sldImg"/>
          </p:nvPr>
        </p:nvSpPr>
        <p:spPr/>
      </p:sp>
    </p:spTree>
    <p:extLst>
      <p:ext uri="{BB962C8B-B14F-4D97-AF65-F5344CB8AC3E}">
        <p14:creationId xmlns:p14="http://schemas.microsoft.com/office/powerpoint/2010/main" val="156786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Just as there are several ways of reading from a file, there are a couple of ways of writing. The write method can be used to write characters to a file at the current position but remember to include the new-line terminator when writing to text files.</a:t>
            </a:r>
          </a:p>
          <a:p>
            <a:endParaRPr lang="en-GB" dirty="0"/>
          </a:p>
          <a:p>
            <a:r>
              <a:rPr lang="en-GB" dirty="0"/>
              <a:t>The write method returns the number of characters or bytes written, depending on how the file has been opened. (it did not return anything in earlier versions of Python).</a:t>
            </a:r>
          </a:p>
          <a:p>
            <a:endParaRPr lang="en-GB" dirty="0"/>
          </a:p>
          <a:p>
            <a:r>
              <a:rPr lang="en-GB" dirty="0"/>
              <a:t>Writing records from a list uses the </a:t>
            </a:r>
            <a:r>
              <a:rPr lang="en-GB" dirty="0" err="1"/>
              <a:t>writelines</a:t>
            </a:r>
            <a:r>
              <a:rPr lang="en-GB" dirty="0"/>
              <a:t>() method. Its name is a little misleading, it does not add line terminators (new-lines) to the end of each line, they must already be in the data.</a:t>
            </a:r>
          </a:p>
        </p:txBody>
      </p:sp>
      <p:sp>
        <p:nvSpPr>
          <p:cNvPr id="3" name="Slide Image Placeholder 2">
            <a:extLst>
              <a:ext uri="{FF2B5EF4-FFF2-40B4-BE49-F238E27FC236}">
                <a16:creationId xmlns:a16="http://schemas.microsoft.com/office/drawing/2014/main" id="{6788AEFE-7288-71B6-3F7A-F3DA46B1F50C}"/>
              </a:ext>
            </a:extLst>
          </p:cNvPr>
          <p:cNvSpPr>
            <a:spLocks noGrp="1" noRot="1" noChangeAspect="1"/>
          </p:cNvSpPr>
          <p:nvPr>
            <p:ph type="sldImg"/>
          </p:nvPr>
        </p:nvSpPr>
        <p:spPr/>
      </p:sp>
    </p:spTree>
    <p:extLst>
      <p:ext uri="{BB962C8B-B14F-4D97-AF65-F5344CB8AC3E}">
        <p14:creationId xmlns:p14="http://schemas.microsoft.com/office/powerpoint/2010/main" val="393065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Master" Target="../slideMasters/slideMaster16.xml"/><Relationship Id="rId5" Type="http://schemas.openxmlformats.org/officeDocument/2006/relationships/image" Target="../media/image31.png"/><Relationship Id="rId4" Type="http://schemas.openxmlformats.org/officeDocument/2006/relationships/image" Target="../media/image106.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9.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Master" Target="../slideMasters/slideMaster17.xml"/><Relationship Id="rId5" Type="http://schemas.openxmlformats.org/officeDocument/2006/relationships/image" Target="../media/image31.png"/><Relationship Id="rId4" Type="http://schemas.openxmlformats.org/officeDocument/2006/relationships/image" Target="../media/image112.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5.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png"/><Relationship Id="rId1" Type="http://schemas.openxmlformats.org/officeDocument/2006/relationships/slideMaster" Target="../slideMasters/slideMaster18.xml"/><Relationship Id="rId5" Type="http://schemas.openxmlformats.org/officeDocument/2006/relationships/image" Target="../media/image31.png"/><Relationship Id="rId4" Type="http://schemas.openxmlformats.org/officeDocument/2006/relationships/image" Target="../media/image118.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1.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Master" Target="../slideMasters/slideMaster5.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1.png"/><Relationship Id="rId2" Type="http://schemas.openxmlformats.org/officeDocument/2006/relationships/image" Target="../media/image42.png"/><Relationship Id="rId1" Type="http://schemas.openxmlformats.org/officeDocument/2006/relationships/slideMaster" Target="../slideMasters/slideMaster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Master" Target="../slideMasters/slideMaster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Master" Target="../slideMasters/slideMaster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9.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9.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9.xml"/><Relationship Id="rId4"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Master" Target="../slideMasters/slideMaster1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1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10.xml"/><Relationship Id="rId4"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77.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Master" Target="../slideMasters/slideMaster12.xml"/><Relationship Id="rId5" Type="http://schemas.openxmlformats.org/officeDocument/2006/relationships/image" Target="../media/image31.png"/><Relationship Id="rId4" Type="http://schemas.openxmlformats.org/officeDocument/2006/relationships/image" Target="../media/image82.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Master" Target="../slideMasters/slideMaster13.xml"/><Relationship Id="rId5" Type="http://schemas.openxmlformats.org/officeDocument/2006/relationships/image" Target="../media/image31.png"/><Relationship Id="rId4" Type="http://schemas.openxmlformats.org/officeDocument/2006/relationships/image" Target="../media/image88.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Master" Target="../slideMasters/slideMaster14.xml"/><Relationship Id="rId5" Type="http://schemas.openxmlformats.org/officeDocument/2006/relationships/image" Target="../media/image31.png"/><Relationship Id="rId4" Type="http://schemas.openxmlformats.org/officeDocument/2006/relationships/image" Target="../media/image94.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7.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Master" Target="../slideMasters/slideMaster15.xml"/><Relationship Id="rId5" Type="http://schemas.openxmlformats.org/officeDocument/2006/relationships/image" Target="../media/image31.png"/><Relationship Id="rId4" Type="http://schemas.openxmlformats.org/officeDocument/2006/relationships/image" Target="../media/image100.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3.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8.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8.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8.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8.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8.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8.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8.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125.emf"/><Relationship Id="rId4" Type="http://schemas.openxmlformats.org/officeDocument/2006/relationships/image" Target="../media/image12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7 - </a:t>
            </a:r>
            <a:r>
              <a:rPr lang="en-GB" b="1" dirty="0">
                <a:solidFill>
                  <a:srgbClr val="004050"/>
                </a:solidFill>
              </a:rPr>
              <a:t>Data storage and file handling</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16851514"/>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7: Data Storage and File Handling</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8: Functions</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9: Advanced Collections</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Binary mode</a:t>
            </a:r>
          </a:p>
        </p:txBody>
      </p:sp>
      <p:sp>
        <p:nvSpPr>
          <p:cNvPr id="11267" name="Rectangle 3"/>
          <p:cNvSpPr>
            <a:spLocks noGrp="1" noChangeArrowheads="1"/>
          </p:cNvSpPr>
          <p:nvPr>
            <p:ph type="body" sz="quarter" idx="14"/>
          </p:nvPr>
        </p:nvSpPr>
        <p:spPr/>
        <p:txBody>
          <a:bodyPr/>
          <a:lstStyle/>
          <a:p>
            <a:pPr>
              <a:spcBef>
                <a:spcPts val="600"/>
              </a:spcBef>
            </a:pPr>
            <a:r>
              <a:rPr lang="en-GB" b="1" dirty="0">
                <a:solidFill>
                  <a:schemeClr val="tx1"/>
                </a:solidFill>
              </a:rPr>
              <a:t>By default, open modes are text:</a:t>
            </a:r>
          </a:p>
          <a:p>
            <a:pPr marL="457200" lvl="1" indent="-230400">
              <a:spcBef>
                <a:spcPts val="600"/>
              </a:spcBef>
              <a:buFont typeface="Arial" panose="020B0604020202020204" pitchFamily="34" charset="0"/>
              <a:buChar char="•"/>
            </a:pPr>
            <a:r>
              <a:rPr lang="en-GB" sz="1800" dirty="0"/>
              <a:t>Reading and writing uses native Python strings.</a:t>
            </a:r>
          </a:p>
          <a:p>
            <a:pPr marL="457200" lvl="2" indent="-230400">
              <a:spcBef>
                <a:spcPts val="600"/>
              </a:spcBef>
              <a:buFont typeface="Arial" panose="020B0604020202020204" pitchFamily="34" charset="0"/>
              <a:buChar char="•"/>
            </a:pPr>
            <a:r>
              <a:rPr lang="en-GB" sz="1800" dirty="0"/>
              <a:t>Remember that Python 3 strings are multi-byte (Unicode).</a:t>
            </a:r>
          </a:p>
          <a:p>
            <a:pPr>
              <a:spcBef>
                <a:spcPts val="600"/>
              </a:spcBef>
            </a:pPr>
            <a:r>
              <a:rPr lang="en-GB" b="1" dirty="0">
                <a:solidFill>
                  <a:schemeClr val="tx1"/>
                </a:solidFill>
              </a:rPr>
              <a:t>Open a file as binary using 'b' with the mode:</a:t>
            </a:r>
          </a:p>
          <a:p>
            <a:pPr marL="457200" lvl="1" indent="-230400">
              <a:spcBef>
                <a:spcPts val="600"/>
              </a:spcBef>
              <a:buFont typeface="Arial" panose="020B0604020202020204" pitchFamily="34" charset="0"/>
              <a:buChar char="•"/>
            </a:pPr>
            <a:r>
              <a:rPr lang="en-GB" sz="1800" dirty="0"/>
              <a:t>Reading and writing uses bytes objects, not Python strings.</a:t>
            </a:r>
          </a:p>
          <a:p>
            <a:pPr marL="457200" lvl="2" indent="-230400">
              <a:spcBef>
                <a:spcPts val="600"/>
              </a:spcBef>
              <a:buFont typeface="Arial" panose="020B0604020202020204" pitchFamily="34" charset="0"/>
              <a:buChar char="•"/>
            </a:pPr>
            <a:r>
              <a:rPr lang="en-GB" sz="1800" dirty="0"/>
              <a:t>Convert to a Python string using </a:t>
            </a:r>
            <a:r>
              <a:rPr lang="en-GB" sz="1800" i="1" dirty="0" err="1"/>
              <a:t>bytes</a:t>
            </a:r>
            <a:r>
              <a:rPr lang="en-GB" sz="1800" dirty="0" err="1"/>
              <a:t>.</a:t>
            </a:r>
            <a:r>
              <a:rPr lang="en-GB" sz="1800" dirty="0" err="1">
                <a:latin typeface="Courier New" panose="02070309020205020404" pitchFamily="49" charset="0"/>
                <a:cs typeface="Courier New" panose="02070309020205020404" pitchFamily="49" charset="0"/>
              </a:rPr>
              <a:t>decode</a:t>
            </a:r>
            <a:r>
              <a:rPr lang="en-GB" sz="1800" dirty="0">
                <a:latin typeface="Courier New" panose="02070309020205020404" pitchFamily="49" charset="0"/>
                <a:cs typeface="Courier New" panose="02070309020205020404" pitchFamily="49" charset="0"/>
              </a:rPr>
              <a:t>()</a:t>
            </a:r>
          </a:p>
          <a:p>
            <a:pPr lvl="2">
              <a:spcBef>
                <a:spcPts val="600"/>
              </a:spcBef>
            </a:pPr>
            <a:endParaRPr lang="en-GB" dirty="0">
              <a:latin typeface="Courier New" panose="02070309020205020404" pitchFamily="49" charset="0"/>
              <a:cs typeface="Courier New" panose="02070309020205020404" pitchFamily="49" charset="0"/>
            </a:endParaRPr>
          </a:p>
          <a:p>
            <a:pPr lvl="1">
              <a:spcBef>
                <a:spcPts val="600"/>
              </a:spcBef>
              <a:buFontTx/>
              <a:buNone/>
            </a:pPr>
            <a:endParaRPr lang="en-GB" dirty="0"/>
          </a:p>
          <a:p>
            <a:pPr marL="457200" lvl="1" indent="-230400">
              <a:spcBef>
                <a:spcPts val="600"/>
              </a:spcBef>
              <a:buFont typeface="Arial" panose="020B0604020202020204" pitchFamily="34" charset="0"/>
              <a:buChar char="•"/>
            </a:pPr>
            <a:r>
              <a:rPr lang="en-GB" sz="1800" dirty="0"/>
              <a:t>Can also write a bytes object.</a:t>
            </a:r>
          </a:p>
          <a:p>
            <a:pPr marL="457200" lvl="2" indent="-230400">
              <a:spcBef>
                <a:spcPts val="600"/>
              </a:spcBef>
              <a:buFont typeface="Arial" panose="020B0604020202020204" pitchFamily="34" charset="0"/>
              <a:buChar char="•"/>
            </a:pPr>
            <a:r>
              <a:rPr lang="en-GB" sz="1800" dirty="0"/>
              <a:t>Convert from a Python string using </a:t>
            </a:r>
            <a:r>
              <a:rPr lang="en-GB" sz="1800" i="1" dirty="0" err="1"/>
              <a:t>string</a:t>
            </a:r>
            <a:r>
              <a:rPr lang="en-GB" sz="1800" dirty="0" err="1">
                <a:latin typeface="Courier New" panose="02070309020205020404" pitchFamily="49" charset="0"/>
                <a:cs typeface="Courier New" panose="02070309020205020404" pitchFamily="49" charset="0"/>
              </a:rPr>
              <a:t>.encode</a:t>
            </a:r>
            <a:r>
              <a:rPr lang="en-GB" sz="1800" dirty="0">
                <a:latin typeface="Courier New" panose="02070309020205020404" pitchFamily="49" charset="0"/>
                <a:cs typeface="Courier New" panose="02070309020205020404" pitchFamily="49" charset="0"/>
              </a:rPr>
              <a:t>()</a:t>
            </a:r>
          </a:p>
        </p:txBody>
      </p:sp>
      <p:sp>
        <p:nvSpPr>
          <p:cNvPr id="11268" name="Text Box 5"/>
          <p:cNvSpPr txBox="1">
            <a:spLocks noChangeArrowheads="1"/>
          </p:cNvSpPr>
          <p:nvPr/>
        </p:nvSpPr>
        <p:spPr bwMode="auto">
          <a:xfrm>
            <a:off x="827095" y="3684292"/>
            <a:ext cx="5776912"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line in open('lines.txt',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line.</a:t>
            </a:r>
            <a:r>
              <a:rPr lang="en-GB" sz="1800" b="1" dirty="0" err="1">
                <a:solidFill>
                  <a:schemeClr val="bg1"/>
                </a:solidFill>
                <a:latin typeface="Consolas" panose="020B0609020204030204" pitchFamily="49" charset="0"/>
                <a:cs typeface="Courier New" panose="02070309020205020404" pitchFamily="49" charset="0"/>
              </a:rPr>
              <a:t>decode</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end="")</a:t>
            </a:r>
          </a:p>
        </p:txBody>
      </p:sp>
      <p:sp>
        <p:nvSpPr>
          <p:cNvPr id="11269" name="TextBox 4"/>
          <p:cNvSpPr txBox="1">
            <a:spLocks noChangeArrowheads="1"/>
          </p:cNvSpPr>
          <p:nvPr/>
        </p:nvSpPr>
        <p:spPr bwMode="auto">
          <a:xfrm>
            <a:off x="827095" y="4977700"/>
            <a:ext cx="623067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open('out.</a:t>
            </a:r>
            <a:r>
              <a:rPr lang="en-GB" sz="1800" dirty="0" err="1">
                <a:solidFill>
                  <a:schemeClr val="bg1"/>
                </a:solidFill>
                <a:latin typeface="Consolas" panose="020B0609020204030204" pitchFamily="49" charset="0"/>
                <a:cs typeface="Courier New" panose="02070309020205020404" pitchFamily="49" charset="0"/>
              </a:rPr>
              <a:t>dat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fo.write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b'Single</a:t>
            </a:r>
            <a:r>
              <a:rPr lang="en-GB" sz="1800" dirty="0">
                <a:solidFill>
                  <a:schemeClr val="bg1"/>
                </a:solidFill>
                <a:latin typeface="Consolas" panose="020B0609020204030204" pitchFamily="49" charset="0"/>
                <a:cs typeface="Courier New" panose="02070309020205020404" pitchFamily="49" charset="0"/>
              </a:rPr>
              <a:t> bytes string’)</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my_string</a:t>
            </a:r>
            <a:r>
              <a:rPr lang="en-GB" sz="1800" dirty="0">
                <a:solidFill>
                  <a:schemeClr val="bg1"/>
                </a:solidFill>
                <a:latin typeface="Consolas" panose="020B0609020204030204" pitchFamily="49" charset="0"/>
                <a:cs typeface="Courier New" panose="02070309020205020404" pitchFamily="49" charset="0"/>
              </a:rPr>
              <a:t> = "Native string as a line\r\n"</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fh_out.write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my_string.</a:t>
            </a:r>
            <a:r>
              <a:rPr lang="en-GB" sz="1800" b="1" dirty="0" err="1">
                <a:solidFill>
                  <a:schemeClr val="bg1"/>
                </a:solidFill>
                <a:latin typeface="Consolas" panose="020B0609020204030204" pitchFamily="49" charset="0"/>
                <a:cs typeface="Courier New" panose="02070309020205020404" pitchFamily="49" charset="0"/>
              </a:rPr>
              <a:t>encode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A0F2C960-7D8B-2D95-57DA-556DF15F168A}"/>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21439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p>
          <a:p>
            <a:pPr marL="342900" indent="-342900">
              <a:buFont typeface="Arial" panose="020B0604020202020204" pitchFamily="34" charset="0"/>
              <a:buChar char="•"/>
            </a:pPr>
            <a:r>
              <a:rPr lang="en-GB" sz="1800" dirty="0">
                <a:solidFill>
                  <a:schemeClr val="tx1"/>
                </a:solidFill>
              </a:rPr>
              <a:t>No need to open/close these standard IO streams.</a:t>
            </a:r>
          </a:p>
          <a:p>
            <a:pPr marL="342900" indent="-342900">
              <a:buFont typeface="Arial" panose="020B0604020202020204" pitchFamily="34" charset="0"/>
              <a:buChar char="•"/>
            </a:pPr>
            <a:r>
              <a:rPr lang="en-GB" sz="1800" dirty="0">
                <a:solidFill>
                  <a:schemeClr val="tx1"/>
                </a:solidFill>
              </a:rPr>
              <a:t>Import sys for visibility of names stdin, </a:t>
            </a:r>
            <a:r>
              <a:rPr lang="en-GB" sz="1800" dirty="0" err="1">
                <a:solidFill>
                  <a:schemeClr val="tx1"/>
                </a:solidFill>
              </a:rPr>
              <a:t>stdout</a:t>
            </a:r>
            <a:r>
              <a:rPr lang="en-GB" sz="1800" dirty="0">
                <a:solidFill>
                  <a:schemeClr val="tx1"/>
                </a:solidFill>
              </a:rPr>
              <a:t> and stderr.</a:t>
            </a:r>
          </a:p>
          <a:p>
            <a:endParaRPr lang="en-GB" b="1"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88900" lvl="2" indent="0">
              <a:buNone/>
            </a:pPr>
            <a:endParaRPr lang="en-GB" dirty="0"/>
          </a:p>
        </p:txBody>
      </p:sp>
      <p:sp>
        <p:nvSpPr>
          <p:cNvPr id="2" name="Slide Number Placeholder 1">
            <a:extLst>
              <a:ext uri="{FF2B5EF4-FFF2-40B4-BE49-F238E27FC236}">
                <a16:creationId xmlns:a16="http://schemas.microsoft.com/office/drawing/2014/main" id="{BDC56C62-2F7D-4EE1-2644-02B3991051A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12" name="Picture 11" descr="A screenshot of a phone&#10;&#10;AI-generated content may be incorrect.">
            <a:extLst>
              <a:ext uri="{FF2B5EF4-FFF2-40B4-BE49-F238E27FC236}">
                <a16:creationId xmlns:a16="http://schemas.microsoft.com/office/drawing/2014/main" id="{C044F6BB-9C7E-4E27-6AB3-A35701556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752" y="3364917"/>
            <a:ext cx="9685836" cy="3090835"/>
          </a:xfrm>
          <a:prstGeom prst="rect">
            <a:avLst/>
          </a:prstGeom>
        </p:spPr>
      </p:pic>
    </p:spTree>
    <p:extLst>
      <p:ext uri="{BB962C8B-B14F-4D97-AF65-F5344CB8AC3E}">
        <p14:creationId xmlns:p14="http://schemas.microsoft.com/office/powerpoint/2010/main" val="309732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r>
              <a:rPr lang="en-GB" sz="1800" dirty="0">
                <a:solidFill>
                  <a:schemeClr val="tx1"/>
                </a:solidFill>
              </a:rPr>
              <a:t>.</a:t>
            </a:r>
          </a:p>
          <a:p>
            <a:endParaRPr lang="en-GB" b="1" dirty="0">
              <a:solidFill>
                <a:schemeClr val="tx1"/>
              </a:solidFill>
            </a:endParaRPr>
          </a:p>
          <a:p>
            <a:endParaRPr lang="en-GB" dirty="0">
              <a:solidFill>
                <a:schemeClr val="tx1"/>
              </a:solidFill>
            </a:endParaRPr>
          </a:p>
          <a:p>
            <a:endParaRPr lang="en-GB" dirty="0">
              <a:solidFill>
                <a:schemeClr val="tx1"/>
              </a:solidFill>
            </a:endParaRPr>
          </a:p>
          <a:p>
            <a:pPr marL="88900" lvl="2" indent="0">
              <a:buNone/>
            </a:pPr>
            <a:endParaRPr lang="en-GB" dirty="0"/>
          </a:p>
          <a:p>
            <a:pPr marL="88900" lvl="2" indent="0">
              <a:buNone/>
            </a:pPr>
            <a:endParaRPr lang="en-GB" dirty="0"/>
          </a:p>
          <a:p>
            <a:r>
              <a:rPr lang="en-GB" b="1" dirty="0">
                <a:solidFill>
                  <a:schemeClr val="tx1"/>
                </a:solidFill>
              </a:rPr>
              <a:t>Simple keyboard (stdin) input.</a:t>
            </a:r>
          </a:p>
          <a:p>
            <a:pPr marL="457200" lvl="1" indent="-230400">
              <a:buFont typeface="Arial" panose="020B0604020202020204" pitchFamily="34" charset="0"/>
              <a:buChar char="•"/>
            </a:pPr>
            <a:r>
              <a:rPr lang="en-GB" sz="1800" dirty="0"/>
              <a:t>The "\n" is stripped from </a:t>
            </a:r>
            <a:r>
              <a:rPr lang="en-GB" sz="1800" dirty="0" err="1"/>
              <a:t>rhs</a:t>
            </a:r>
            <a:r>
              <a:rPr lang="en-GB" sz="1800" dirty="0"/>
              <a:t>.</a:t>
            </a:r>
          </a:p>
          <a:p>
            <a:pPr marL="457200" lvl="1" indent="-230400">
              <a:buFont typeface="Arial" panose="020B0604020202020204" pitchFamily="34" charset="0"/>
              <a:buChar char="•"/>
            </a:pPr>
            <a:r>
              <a:rPr lang="en-GB" sz="1800" dirty="0"/>
              <a:t>Remove additional whitespace entered using </a:t>
            </a:r>
            <a:r>
              <a:rPr lang="en-GB" sz="1800" dirty="0" err="1"/>
              <a:t>rstrip</a:t>
            </a:r>
            <a:r>
              <a:rPr lang="en-GB" sz="1800" dirty="0"/>
              <a:t>() method.</a:t>
            </a:r>
          </a:p>
        </p:txBody>
      </p:sp>
      <p:sp>
        <p:nvSpPr>
          <p:cNvPr id="12293" name="Text Box 5"/>
          <p:cNvSpPr txBox="1">
            <a:spLocks noChangeArrowheads="1"/>
          </p:cNvSpPr>
          <p:nvPr/>
        </p:nvSpPr>
        <p:spPr bwMode="auto">
          <a:xfrm>
            <a:off x="853669" y="2064910"/>
            <a:ext cx="5503430"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sys.stdout.write</a:t>
            </a:r>
            <a:r>
              <a:rPr lang="en-GB" sz="1800" dirty="0">
                <a:solidFill>
                  <a:schemeClr val="bg1"/>
                </a:solidFill>
                <a:latin typeface="Consolas" panose="020B0609020204030204" pitchFamily="49" charset="0"/>
                <a:cs typeface="Courier New" panose="02070309020205020404" pitchFamily="49" charset="0"/>
              </a:rPr>
              <a:t>("Please enter a value: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sys.stdout.flush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reply = </a:t>
            </a:r>
            <a:r>
              <a:rPr lang="en-GB" sz="1800" dirty="0" err="1">
                <a:solidFill>
                  <a:schemeClr val="bg1"/>
                </a:solidFill>
                <a:latin typeface="Consolas" panose="020B0609020204030204" pitchFamily="49" charset="0"/>
                <a:cs typeface="Courier New" panose="02070309020205020404" pitchFamily="49" charset="0"/>
              </a:rPr>
              <a:t>sys.stdin.readline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4" name="Text Box 6"/>
          <p:cNvSpPr txBox="1">
            <a:spLocks noChangeArrowheads="1"/>
          </p:cNvSpPr>
          <p:nvPr/>
        </p:nvSpPr>
        <p:spPr bwMode="auto">
          <a:xfrm>
            <a:off x="5594485" y="2966243"/>
            <a:ext cx="3690812" cy="925513"/>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one</a:t>
            </a:r>
          </a:p>
          <a:p>
            <a:pPr>
              <a:spcBef>
                <a:spcPct val="0"/>
              </a:spcBef>
            </a:pPr>
            <a:r>
              <a:rPr lang="en-GB" sz="1800" dirty="0">
                <a:latin typeface="Consolas" panose="020B0609020204030204" pitchFamily="49" charset="0"/>
                <a:cs typeface="Courier New" panose="02070309020205020404" pitchFamily="49" charset="0"/>
              </a:rPr>
              <a:t>&lt; one</a:t>
            </a:r>
          </a:p>
          <a:p>
            <a:pPr>
              <a:spcBef>
                <a:spcPct val="0"/>
              </a:spcBef>
            </a:pPr>
            <a:r>
              <a:rPr lang="en-GB" sz="1800" dirty="0">
                <a:latin typeface="Consolas" panose="020B0609020204030204" pitchFamily="49" charset="0"/>
                <a:cs typeface="Courier New" panose="02070309020205020404" pitchFamily="49" charset="0"/>
              </a:rPr>
              <a:t>&gt; was input</a:t>
            </a:r>
          </a:p>
        </p:txBody>
      </p:sp>
      <p:sp>
        <p:nvSpPr>
          <p:cNvPr id="12292" name="Text Box 4"/>
          <p:cNvSpPr txBox="1">
            <a:spLocks noChangeArrowheads="1"/>
          </p:cNvSpPr>
          <p:nvPr/>
        </p:nvSpPr>
        <p:spPr bwMode="auto">
          <a:xfrm>
            <a:off x="853669" y="4801725"/>
            <a:ext cx="6844796"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reply = input("Please enter a value: ").</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5" name="Text Box 7"/>
          <p:cNvSpPr txBox="1">
            <a:spLocks noChangeArrowheads="1"/>
          </p:cNvSpPr>
          <p:nvPr/>
        </p:nvSpPr>
        <p:spPr bwMode="auto">
          <a:xfrm>
            <a:off x="5594485" y="5281477"/>
            <a:ext cx="3690812"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two</a:t>
            </a:r>
          </a:p>
          <a:p>
            <a:pPr>
              <a:spcBef>
                <a:spcPct val="0"/>
              </a:spcBef>
            </a:pPr>
            <a:r>
              <a:rPr lang="en-GB" sz="1800" dirty="0">
                <a:latin typeface="Consolas" panose="020B0609020204030204" pitchFamily="49" charset="0"/>
                <a:cs typeface="Courier New" panose="02070309020205020404" pitchFamily="49" charset="0"/>
              </a:rPr>
              <a:t>&lt; two &gt; was input</a:t>
            </a:r>
          </a:p>
        </p:txBody>
      </p:sp>
      <p:sp>
        <p:nvSpPr>
          <p:cNvPr id="2" name="Slide Number Placeholder 1">
            <a:extLst>
              <a:ext uri="{FF2B5EF4-FFF2-40B4-BE49-F238E27FC236}">
                <a16:creationId xmlns:a16="http://schemas.microsoft.com/office/drawing/2014/main" id="{1DC4E3B6-370E-0797-A248-FF096304887C}"/>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703065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More tricks</a:t>
            </a:r>
          </a:p>
        </p:txBody>
      </p:sp>
      <p:sp>
        <p:nvSpPr>
          <p:cNvPr id="13315" name="Rectangle 3"/>
          <p:cNvSpPr>
            <a:spLocks noGrp="1" noChangeArrowheads="1"/>
          </p:cNvSpPr>
          <p:nvPr>
            <p:ph sz="quarter" idx="4"/>
          </p:nvPr>
        </p:nvSpPr>
        <p:spPr/>
        <p:txBody>
          <a:bodyPr/>
          <a:lstStyle/>
          <a:p>
            <a:r>
              <a:rPr lang="en-GB" b="1" dirty="0">
                <a:solidFill>
                  <a:schemeClr val="tx1"/>
                </a:solidFill>
              </a:rPr>
              <a:t>print normally writes to </a:t>
            </a:r>
            <a:r>
              <a:rPr lang="en-GB" b="1" dirty="0" err="1">
                <a:solidFill>
                  <a:schemeClr val="tx1"/>
                </a:solidFill>
              </a:rPr>
              <a:t>stdout</a:t>
            </a:r>
            <a:r>
              <a:rPr lang="en-GB" b="1" dirty="0">
                <a:solidFill>
                  <a:schemeClr val="tx1"/>
                </a:solidFill>
              </a:rPr>
              <a:t>, but can write to other file handles:</a:t>
            </a:r>
          </a:p>
          <a:p>
            <a:endParaRPr lang="en-GB" dirty="0">
              <a:solidFill>
                <a:schemeClr val="tx1"/>
              </a:solidFill>
            </a:endParaRPr>
          </a:p>
          <a:p>
            <a:pPr lvl="3"/>
            <a:endParaRPr lang="en-GB" sz="1600" dirty="0"/>
          </a:p>
          <a:p>
            <a:pPr marL="88900" lvl="3" indent="0">
              <a:buNone/>
            </a:pPr>
            <a:endParaRPr lang="en-GB" sz="1000" dirty="0"/>
          </a:p>
          <a:p>
            <a:r>
              <a:rPr lang="en-GB" b="1" dirty="0">
                <a:solidFill>
                  <a:schemeClr val="tx1"/>
                </a:solidFill>
              </a:rPr>
              <a:t>File writing is normally buffered:</a:t>
            </a:r>
          </a:p>
          <a:p>
            <a:pPr marL="457200" lvl="1" indent="-230400">
              <a:buFont typeface="Arial" panose="020B0604020202020204" pitchFamily="34" charset="0"/>
              <a:buChar char="•"/>
            </a:pPr>
            <a:r>
              <a:rPr lang="en-GB" sz="1800" dirty="0"/>
              <a:t>To flush the buffer:</a:t>
            </a:r>
          </a:p>
          <a:p>
            <a:pPr marL="914400" lvl="2" indent="0">
              <a:buNone/>
            </a:pPr>
            <a:endParaRPr lang="en-GB" dirty="0"/>
          </a:p>
          <a:p>
            <a:r>
              <a:rPr lang="en-GB" b="1" dirty="0">
                <a:solidFill>
                  <a:schemeClr val="tx1"/>
                </a:solidFill>
              </a:rPr>
              <a:t>Emulating the Linux tail -f command in Python:</a:t>
            </a:r>
          </a:p>
        </p:txBody>
      </p:sp>
      <p:sp>
        <p:nvSpPr>
          <p:cNvPr id="13316" name="Rectangle 4"/>
          <p:cNvSpPr>
            <a:spLocks noChangeArrowheads="1"/>
          </p:cNvSpPr>
          <p:nvPr/>
        </p:nvSpPr>
        <p:spPr bwMode="auto">
          <a:xfrm>
            <a:off x="878626" y="2048332"/>
            <a:ext cx="6155586" cy="826097"/>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sz="1600" dirty="0" err="1">
                <a:solidFill>
                  <a:schemeClr val="bg1"/>
                </a:solidFill>
                <a:latin typeface="Consolas" panose="020B0609020204030204" pitchFamily="49" charset="0"/>
                <a:cs typeface="Courier New" panose="02070309020205020404" pitchFamily="49" charset="0"/>
              </a:rPr>
              <a:t>fh_out</a:t>
            </a:r>
            <a:r>
              <a:rPr lang="en-GB" sz="1600" dirty="0">
                <a:solidFill>
                  <a:schemeClr val="bg1"/>
                </a:solidFill>
                <a:latin typeface="Consolas" panose="020B0609020204030204" pitchFamily="49" charset="0"/>
                <a:cs typeface="Courier New" panose="02070309020205020404" pitchFamily="49" charset="0"/>
              </a:rPr>
              <a:t> = open('</a:t>
            </a:r>
            <a:r>
              <a:rPr lang="en-GB" sz="1600" dirty="0" err="1">
                <a:solidFill>
                  <a:schemeClr val="bg1"/>
                </a:solidFill>
                <a:latin typeface="Consolas" panose="020B0609020204030204" pitchFamily="49" charset="0"/>
                <a:cs typeface="Courier New" panose="02070309020205020404" pitchFamily="49" charset="0"/>
              </a:rPr>
              <a:t>myfile</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wt</a:t>
            </a:r>
            <a:r>
              <a:rPr lang="en-GB" sz="1600"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sz="1600" dirty="0">
                <a:solidFill>
                  <a:schemeClr val="bg1"/>
                </a:solidFill>
                <a:latin typeface="Consolas" panose="020B0609020204030204" pitchFamily="49" charset="0"/>
                <a:cs typeface="Courier New" panose="02070309020205020404" pitchFamily="49" charset="0"/>
              </a:rPr>
              <a:t>print("Hello", file=</a:t>
            </a:r>
            <a:r>
              <a:rPr lang="en-GB" sz="1600" dirty="0" err="1">
                <a:solidFill>
                  <a:schemeClr val="bg1"/>
                </a:solidFill>
                <a:latin typeface="Consolas" panose="020B0609020204030204" pitchFamily="49" charset="0"/>
                <a:cs typeface="Courier New" panose="02070309020205020404" pitchFamily="49" charset="0"/>
              </a:rPr>
              <a:t>fh_out</a:t>
            </a:r>
            <a:r>
              <a:rPr lang="en-GB" sz="1600"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sz="1600" dirty="0">
                <a:solidFill>
                  <a:schemeClr val="bg1"/>
                </a:solidFill>
                <a:latin typeface="Consolas" panose="020B0609020204030204" pitchFamily="49" charset="0"/>
                <a:cs typeface="Courier New" panose="02070309020205020404" pitchFamily="49" charset="0"/>
              </a:rPr>
              <a:t>print("Oops, we had an error", file=</a:t>
            </a:r>
            <a:r>
              <a:rPr lang="en-GB" sz="1600" b="1" dirty="0" err="1">
                <a:solidFill>
                  <a:schemeClr val="bg1"/>
                </a:solidFill>
                <a:latin typeface="Consolas" panose="020B0609020204030204" pitchFamily="49" charset="0"/>
                <a:cs typeface="Courier New" panose="02070309020205020404" pitchFamily="49" charset="0"/>
              </a:rPr>
              <a:t>sys.stderr</a:t>
            </a:r>
            <a:r>
              <a:rPr lang="en-GB" sz="1600" dirty="0">
                <a:solidFill>
                  <a:schemeClr val="bg1"/>
                </a:solidFill>
                <a:latin typeface="Consolas" panose="020B0609020204030204" pitchFamily="49" charset="0"/>
                <a:cs typeface="Courier New" panose="02070309020205020404" pitchFamily="49" charset="0"/>
              </a:rPr>
              <a:t>)</a:t>
            </a:r>
          </a:p>
        </p:txBody>
      </p:sp>
      <p:sp>
        <p:nvSpPr>
          <p:cNvPr id="13317" name="Text Box 5"/>
          <p:cNvSpPr txBox="1">
            <a:spLocks noChangeArrowheads="1"/>
          </p:cNvSpPr>
          <p:nvPr/>
        </p:nvSpPr>
        <p:spPr bwMode="auto">
          <a:xfrm>
            <a:off x="878626" y="3568911"/>
            <a:ext cx="2223666"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fh_out.flush</a:t>
            </a:r>
            <a:r>
              <a:rPr lang="en-GB" sz="1600" dirty="0">
                <a:solidFill>
                  <a:schemeClr val="bg1"/>
                </a:solidFill>
                <a:latin typeface="Consolas" panose="020B0609020204030204" pitchFamily="49" charset="0"/>
                <a:cs typeface="Courier New" panose="02070309020205020404" pitchFamily="49" charset="0"/>
              </a:rPr>
              <a:t>()</a:t>
            </a:r>
          </a:p>
        </p:txBody>
      </p:sp>
      <p:sp>
        <p:nvSpPr>
          <p:cNvPr id="13318" name="Text Box 6"/>
          <p:cNvSpPr txBox="1">
            <a:spLocks noChangeArrowheads="1"/>
          </p:cNvSpPr>
          <p:nvPr/>
        </p:nvSpPr>
        <p:spPr bwMode="auto">
          <a:xfrm>
            <a:off x="878626" y="4315641"/>
            <a:ext cx="5711825"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import time</a:t>
            </a:r>
          </a:p>
          <a:p>
            <a:pPr>
              <a:spcBef>
                <a:spcPct val="0"/>
              </a:spcBef>
            </a:pPr>
            <a:r>
              <a:rPr lang="en-US"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US" sz="1600" dirty="0">
                <a:solidFill>
                  <a:schemeClr val="bg1"/>
                </a:solidFill>
                <a:latin typeface="Consolas" panose="020B0609020204030204" pitchFamily="49" charset="0"/>
                <a:cs typeface="Courier New" panose="02070309020205020404" pitchFamily="49" charset="0"/>
              </a:rPr>
              <a:t>    line = </a:t>
            </a:r>
            <a:r>
              <a:rPr lang="en-US" sz="1600" dirty="0" err="1">
                <a:solidFill>
                  <a:schemeClr val="bg1"/>
                </a:solidFill>
                <a:latin typeface="Consolas" panose="020B0609020204030204" pitchFamily="49" charset="0"/>
                <a:cs typeface="Courier New" panose="02070309020205020404" pitchFamily="49" charset="0"/>
              </a:rPr>
              <a:t>fh_out.readline</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p>
          <a:p>
            <a:pPr>
              <a:spcBef>
                <a:spcPct val="0"/>
              </a:spcBef>
            </a:pPr>
            <a:r>
              <a:rPr lang="en-US" sz="1600" dirty="0">
                <a:solidFill>
                  <a:schemeClr val="bg1"/>
                </a:solidFill>
                <a:latin typeface="Consolas" panose="020B0609020204030204" pitchFamily="49" charset="0"/>
                <a:cs typeface="Courier New" panose="02070309020205020404" pitchFamily="49" charset="0"/>
              </a:rPr>
              <a:t>    if not line:</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time.sleep</a:t>
            </a:r>
            <a:r>
              <a:rPr lang="en-US" sz="1600" dirty="0">
                <a:solidFill>
                  <a:schemeClr val="bg1"/>
                </a:solidFill>
                <a:latin typeface="Consolas" panose="020B0609020204030204" pitchFamily="49" charset="0"/>
                <a:cs typeface="Courier New" panose="02070309020205020404" pitchFamily="49" charset="0"/>
              </a:rPr>
              <a:t>(1)</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fh_out.seek</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chemeClr val="bg1"/>
                </a:solidFill>
                <a:latin typeface="Consolas" panose="020B0609020204030204" pitchFamily="49" charset="0"/>
                <a:cs typeface="Courier New" panose="02070309020205020404" pitchFamily="49" charset="0"/>
              </a:rPr>
              <a:t>fh_out.tell</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else:</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print(line, end="")</a:t>
            </a:r>
          </a:p>
        </p:txBody>
      </p:sp>
      <p:sp>
        <p:nvSpPr>
          <p:cNvPr id="13319" name="Text Box 7"/>
          <p:cNvSpPr txBox="1">
            <a:spLocks noChangeArrowheads="1"/>
          </p:cNvSpPr>
          <p:nvPr/>
        </p:nvSpPr>
        <p:spPr bwMode="auto">
          <a:xfrm>
            <a:off x="6751582" y="4301369"/>
            <a:ext cx="196056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t>Assumes the file is open for read</a:t>
            </a:r>
          </a:p>
        </p:txBody>
      </p:sp>
      <p:sp>
        <p:nvSpPr>
          <p:cNvPr id="13321" name="Text Box 10"/>
          <p:cNvSpPr txBox="1">
            <a:spLocks noChangeArrowheads="1"/>
          </p:cNvSpPr>
          <p:nvPr/>
        </p:nvSpPr>
        <p:spPr bwMode="auto">
          <a:xfrm>
            <a:off x="6751581" y="5715992"/>
            <a:ext cx="196056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t>Set the file position to EOF</a:t>
            </a:r>
          </a:p>
        </p:txBody>
      </p:sp>
      <p:sp>
        <p:nvSpPr>
          <p:cNvPr id="13322" name="Line 11"/>
          <p:cNvSpPr>
            <a:spLocks noChangeShapeType="1"/>
          </p:cNvSpPr>
          <p:nvPr/>
        </p:nvSpPr>
        <p:spPr bwMode="auto">
          <a:xfrm flipH="1">
            <a:off x="5266481" y="5988503"/>
            <a:ext cx="1485100"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2" name="Slide Number Placeholder 1">
            <a:extLst>
              <a:ext uri="{FF2B5EF4-FFF2-40B4-BE49-F238E27FC236}">
                <a16:creationId xmlns:a16="http://schemas.microsoft.com/office/drawing/2014/main" id="{E3DEB457-C568-1F91-8E64-FD7DD9A24E57}"/>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Tree>
    <p:extLst>
      <p:ext uri="{BB962C8B-B14F-4D97-AF65-F5344CB8AC3E}">
        <p14:creationId xmlns:p14="http://schemas.microsoft.com/office/powerpoint/2010/main" val="357012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Random access</a:t>
            </a:r>
          </a:p>
        </p:txBody>
      </p:sp>
      <p:sp>
        <p:nvSpPr>
          <p:cNvPr id="14339" name="Rectangle 3"/>
          <p:cNvSpPr>
            <a:spLocks noGrp="1" noChangeArrowheads="1"/>
          </p:cNvSpPr>
          <p:nvPr>
            <p:ph sz="quarter" idx="4"/>
          </p:nvPr>
        </p:nvSpPr>
        <p:spPr/>
        <p:txBody>
          <a:bodyPr/>
          <a:lstStyle/>
          <a:p>
            <a:r>
              <a:rPr lang="en-GB" b="1" dirty="0">
                <a:solidFill>
                  <a:schemeClr val="tx1"/>
                </a:solidFill>
              </a:rPr>
              <a:t>Access directly at a position, rather than sequentially:</a:t>
            </a:r>
          </a:p>
          <a:p>
            <a:pPr marL="457200" lvl="1" indent="-230400">
              <a:buFont typeface="Arial" panose="020B0604020202020204" pitchFamily="34" charset="0"/>
              <a:buChar char="•"/>
            </a:pPr>
            <a:r>
              <a:rPr lang="en-GB" sz="1800" dirty="0"/>
              <a:t>Of limited use with text files - all lines must be the same length.</a:t>
            </a:r>
          </a:p>
          <a:p>
            <a:pPr marL="457200" lvl="1" indent="-230400">
              <a:buFont typeface="Arial" panose="020B0604020202020204" pitchFamily="34" charset="0"/>
              <a:buChar char="•"/>
            </a:pPr>
            <a:r>
              <a:rPr lang="en-GB" sz="1800" dirty="0"/>
              <a:t>Get the current position with the </a:t>
            </a:r>
            <a:r>
              <a:rPr lang="en-GB" sz="1800" b="1" dirty="0">
                <a:latin typeface="Courier New" panose="02070309020205020404" pitchFamily="49" charset="0"/>
                <a:cs typeface="Courier New" panose="02070309020205020404" pitchFamily="49" charset="0"/>
              </a:rPr>
              <a:t>tell</a:t>
            </a:r>
            <a:r>
              <a:rPr lang="en-GB" sz="1800" dirty="0">
                <a:latin typeface="Courier New" panose="02070309020205020404" pitchFamily="49" charset="0"/>
                <a:cs typeface="Courier New" panose="02070309020205020404" pitchFamily="49" charset="0"/>
              </a:rPr>
              <a:t>()</a:t>
            </a:r>
            <a:r>
              <a:rPr lang="en-GB" sz="1800" dirty="0"/>
              <a:t> method.</a:t>
            </a:r>
          </a:p>
          <a:p>
            <a:pPr marL="457200" lvl="1" indent="-230400">
              <a:buFont typeface="Arial" panose="020B0604020202020204" pitchFamily="34" charset="0"/>
              <a:buChar char="•"/>
            </a:pPr>
            <a:r>
              <a:rPr lang="en-GB" sz="1800" dirty="0"/>
              <a:t>Set the position with </a:t>
            </a:r>
            <a:r>
              <a:rPr lang="en-GB" sz="1800" b="1" dirty="0">
                <a:latin typeface="Courier New" panose="02070309020205020404" pitchFamily="49" charset="0"/>
                <a:cs typeface="Courier New" panose="02070309020205020404" pitchFamily="49" charset="0"/>
              </a:rPr>
              <a:t>seek</a:t>
            </a:r>
            <a:r>
              <a:rPr lang="en-GB" sz="1800" dirty="0">
                <a:latin typeface="Courier New" panose="02070309020205020404" pitchFamily="49" charset="0"/>
                <a:cs typeface="Courier New" panose="02070309020205020404" pitchFamily="49" charset="0"/>
              </a:rPr>
              <a:t>(</a:t>
            </a:r>
            <a:r>
              <a:rPr lang="en-GB" sz="1800" b="0" i="1" dirty="0"/>
              <a:t>offset</a:t>
            </a:r>
            <a:r>
              <a:rPr lang="en-GB" sz="1800" dirty="0">
                <a:latin typeface="Courier New" panose="02070309020205020404" pitchFamily="49" charset="0"/>
                <a:cs typeface="Courier New" panose="02070309020205020404" pitchFamily="49" charset="0"/>
              </a:rPr>
              <a:t>[,</a:t>
            </a:r>
            <a:r>
              <a:rPr lang="en-GB" sz="1800" b="0" i="1" dirty="0"/>
              <a:t>whence</a:t>
            </a:r>
            <a:r>
              <a:rPr lang="en-GB" sz="1800" dirty="0">
                <a:latin typeface="Courier New" panose="02070309020205020404" pitchFamily="49" charset="0"/>
                <a:cs typeface="Courier New" panose="02070309020205020404" pitchFamily="49" charset="0"/>
              </a:rPr>
              <a:t>])</a:t>
            </a:r>
          </a:p>
          <a:p>
            <a:pPr marL="457200" lvl="1" indent="-230400">
              <a:buFont typeface="Arial" panose="020B0604020202020204" pitchFamily="34" charset="0"/>
              <a:buChar char="•"/>
            </a:pPr>
            <a:r>
              <a:rPr lang="en-GB" sz="1800" dirty="0">
                <a:latin typeface="+mn-lt"/>
                <a:cs typeface="Courier New" panose="02070309020205020404" pitchFamily="49" charset="0"/>
              </a:rPr>
              <a:t>Binary access may be required for the correct offsets.</a:t>
            </a:r>
          </a:p>
          <a:p>
            <a:pPr marL="457200" lvl="2" indent="-230400">
              <a:buFont typeface="Arial" panose="020B0604020202020204" pitchFamily="34" charset="0"/>
              <a:buChar char="•"/>
            </a:pPr>
            <a:r>
              <a:rPr lang="en-GB" sz="1800" dirty="0">
                <a:latin typeface="+mn-lt"/>
                <a:cs typeface="Courier New" panose="02070309020205020404" pitchFamily="49" charset="0"/>
              </a:rPr>
              <a:t>Offsets are in bytes, not characters!</a:t>
            </a:r>
            <a:endParaRPr lang="en-GB" dirty="0">
              <a:solidFill>
                <a:schemeClr val="tx1"/>
              </a:solidFill>
            </a:endParaRPr>
          </a:p>
          <a:p>
            <a:pPr lvl="1"/>
            <a:endParaRPr lang="en-GB" dirty="0"/>
          </a:p>
        </p:txBody>
      </p:sp>
      <p:sp>
        <p:nvSpPr>
          <p:cNvPr id="14340" name="Text Box 4"/>
          <p:cNvSpPr txBox="1">
            <a:spLocks noChangeArrowheads="1"/>
          </p:cNvSpPr>
          <p:nvPr/>
        </p:nvSpPr>
        <p:spPr bwMode="auto">
          <a:xfrm>
            <a:off x="1023022" y="3594922"/>
            <a:ext cx="6094563"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urier New" panose="02070309020205020404" pitchFamily="49" charset="0"/>
                <a:cs typeface="Courier New" panose="02070309020205020404" pitchFamily="49" charset="0"/>
              </a:rPr>
              <a:t>fh_in</a:t>
            </a:r>
            <a:r>
              <a:rPr lang="en-GB" sz="1600" dirty="0">
                <a:solidFill>
                  <a:schemeClr val="bg1"/>
                </a:solidFill>
                <a:latin typeface="Courier New" panose="02070309020205020404" pitchFamily="49" charset="0"/>
                <a:cs typeface="Courier New" panose="02070309020205020404" pitchFamily="49" charset="0"/>
              </a:rPr>
              <a:t> = open('country.txt', '</a:t>
            </a:r>
            <a:r>
              <a:rPr lang="en-GB" sz="1600" dirty="0" err="1">
                <a:solidFill>
                  <a:schemeClr val="bg1"/>
                </a:solidFill>
                <a:latin typeface="Courier New" panose="02070309020205020404" pitchFamily="49" charset="0"/>
                <a:cs typeface="Courier New" panose="02070309020205020404" pitchFamily="49" charset="0"/>
              </a:rPr>
              <a:t>r</a:t>
            </a:r>
            <a:r>
              <a:rPr lang="en-GB" sz="1600" b="1" dirty="0" err="1">
                <a:solidFill>
                  <a:schemeClr val="bg1"/>
                </a:solidFill>
                <a:latin typeface="Courier New" panose="02070309020205020404" pitchFamily="49" charset="0"/>
                <a:cs typeface="Courier New" panose="02070309020205020404" pitchFamily="49" charset="0"/>
              </a:rPr>
              <a:t>b</a:t>
            </a:r>
            <a:r>
              <a:rPr lang="en-GB" sz="1600" dirty="0">
                <a:solidFill>
                  <a:schemeClr val="bg1"/>
                </a:solidFill>
                <a:latin typeface="Courier New" panose="02070309020205020404" pitchFamily="49" charset="0"/>
                <a:cs typeface="Courier New" panose="02070309020205020404" pitchFamily="49" charset="0"/>
              </a:rPr>
              <a:t>')</a:t>
            </a:r>
          </a:p>
          <a:p>
            <a:pPr>
              <a:spcBef>
                <a:spcPct val="0"/>
              </a:spcBef>
            </a:pPr>
            <a:endParaRPr lang="en-GB" sz="1600" dirty="0">
              <a:solidFill>
                <a:schemeClr val="bg1"/>
              </a:solidFill>
              <a:latin typeface="Courier New" panose="02070309020205020404" pitchFamily="49" charset="0"/>
              <a:cs typeface="Courier New" panose="02070309020205020404" pitchFamily="49" charset="0"/>
            </a:endParaRPr>
          </a:p>
          <a:p>
            <a:pPr>
              <a:spcBef>
                <a:spcPct val="0"/>
              </a:spcBef>
            </a:pPr>
            <a:r>
              <a:rPr lang="en-GB" sz="1600" dirty="0">
                <a:solidFill>
                  <a:schemeClr val="bg1"/>
                </a:solidFill>
                <a:latin typeface="Courier New" panose="02070309020205020404" pitchFamily="49" charset="0"/>
                <a:cs typeface="Courier New" panose="02070309020205020404" pitchFamily="49" charset="0"/>
              </a:rPr>
              <a:t>index={}</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while True:</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line = </a:t>
            </a:r>
            <a:r>
              <a:rPr lang="en-GB" sz="1600" dirty="0" err="1">
                <a:solidFill>
                  <a:schemeClr val="bg1"/>
                </a:solidFill>
                <a:latin typeface="Courier New" panose="02070309020205020404" pitchFamily="49" charset="0"/>
                <a:cs typeface="Courier New" panose="02070309020205020404" pitchFamily="49" charset="0"/>
              </a:rPr>
              <a:t>fh_in.readline</a:t>
            </a:r>
            <a:r>
              <a:rPr lang="en-GB" sz="1600" dirty="0">
                <a:solidFill>
                  <a:schemeClr val="bg1"/>
                </a:solidFill>
                <a:latin typeface="Courier New" panose="02070309020205020404" pitchFamily="49" charset="0"/>
                <a:cs typeface="Courier New" panose="02070309020205020404" pitchFamily="49" charset="0"/>
              </a:rPr>
              <a:t>()</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if not line: break</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fields = </a:t>
            </a:r>
            <a:r>
              <a:rPr lang="en-GB" sz="1600" dirty="0" err="1">
                <a:solidFill>
                  <a:schemeClr val="bg1"/>
                </a:solidFill>
                <a:latin typeface="Courier New" panose="02070309020205020404" pitchFamily="49" charset="0"/>
                <a:cs typeface="Courier New" panose="02070309020205020404" pitchFamily="49" charset="0"/>
              </a:rPr>
              <a:t>line.decode</a:t>
            </a:r>
            <a:r>
              <a:rPr lang="en-GB" sz="1600" dirty="0">
                <a:solidFill>
                  <a:schemeClr val="bg1"/>
                </a:solidFill>
                <a:latin typeface="Courier New" panose="02070309020205020404" pitchFamily="49" charset="0"/>
                <a:cs typeface="Courier New" panose="02070309020205020404" pitchFamily="49" charset="0"/>
              </a:rPr>
              <a:t>().split(',')</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index[fields[0]] = </a:t>
            </a:r>
            <a:r>
              <a:rPr lang="en-GB" sz="1600" dirty="0" err="1">
                <a:solidFill>
                  <a:schemeClr val="bg1"/>
                </a:solidFill>
                <a:latin typeface="Courier New" panose="02070309020205020404" pitchFamily="49" charset="0"/>
                <a:cs typeface="Courier New" panose="02070309020205020404" pitchFamily="49" charset="0"/>
              </a:rPr>
              <a:t>fh_in.tell</a:t>
            </a:r>
            <a:r>
              <a:rPr lang="en-GB" sz="1600" dirty="0">
                <a:solidFill>
                  <a:schemeClr val="bg1"/>
                </a:solidFill>
                <a:latin typeface="Courier New" panose="02070309020205020404" pitchFamily="49" charset="0"/>
                <a:cs typeface="Courier New" panose="02070309020205020404" pitchFamily="49" charset="0"/>
              </a:rPr>
              <a:t>() - </a:t>
            </a:r>
            <a:r>
              <a:rPr lang="en-GB" sz="1600" dirty="0" err="1">
                <a:solidFill>
                  <a:schemeClr val="bg1"/>
                </a:solidFill>
                <a:latin typeface="Courier New" panose="02070309020205020404" pitchFamily="49" charset="0"/>
                <a:cs typeface="Courier New" panose="02070309020205020404" pitchFamily="49" charset="0"/>
              </a:rPr>
              <a:t>len</a:t>
            </a:r>
            <a:r>
              <a:rPr lang="en-GB" sz="1600" dirty="0">
                <a:solidFill>
                  <a:schemeClr val="bg1"/>
                </a:solidFill>
                <a:latin typeface="Courier New" panose="02070309020205020404" pitchFamily="49" charset="0"/>
                <a:cs typeface="Courier New" panose="02070309020205020404" pitchFamily="49" charset="0"/>
              </a:rPr>
              <a:t>(line) </a:t>
            </a:r>
          </a:p>
          <a:p>
            <a:pPr>
              <a:spcBef>
                <a:spcPct val="0"/>
              </a:spcBef>
            </a:pPr>
            <a:endParaRPr lang="en-GB" sz="1600" dirty="0">
              <a:solidFill>
                <a:schemeClr val="bg1"/>
              </a:solidFill>
              <a:latin typeface="Courier New" panose="02070309020205020404" pitchFamily="49" charset="0"/>
              <a:cs typeface="Courier New" panose="02070309020205020404" pitchFamily="49" charset="0"/>
            </a:endParaRPr>
          </a:p>
          <a:p>
            <a:pPr>
              <a:spcBef>
                <a:spcPct val="0"/>
              </a:spcBef>
            </a:pPr>
            <a:r>
              <a:rPr lang="en-GB" sz="1600" dirty="0">
                <a:solidFill>
                  <a:schemeClr val="bg1"/>
                </a:solidFill>
                <a:latin typeface="Courier New" panose="02070309020205020404" pitchFamily="49" charset="0"/>
                <a:cs typeface="Courier New" panose="02070309020205020404" pitchFamily="49" charset="0"/>
              </a:rPr>
              <a:t>key = input('Enter a country:')  </a:t>
            </a:r>
          </a:p>
          <a:p>
            <a:pPr>
              <a:spcBef>
                <a:spcPct val="0"/>
              </a:spcBef>
            </a:pPr>
            <a:r>
              <a:rPr lang="en-GB" sz="1600" dirty="0" err="1">
                <a:solidFill>
                  <a:schemeClr val="bg1"/>
                </a:solidFill>
                <a:latin typeface="Courier New" panose="02070309020205020404" pitchFamily="49" charset="0"/>
                <a:cs typeface="Courier New" panose="02070309020205020404" pitchFamily="49" charset="0"/>
              </a:rPr>
              <a:t>fh_in.seek</a:t>
            </a:r>
            <a:r>
              <a:rPr lang="en-GB" sz="1600" dirty="0">
                <a:solidFill>
                  <a:schemeClr val="bg1"/>
                </a:solidFill>
                <a:latin typeface="Courier New" panose="02070309020205020404" pitchFamily="49" charset="0"/>
                <a:cs typeface="Courier New" panose="02070309020205020404" pitchFamily="49" charset="0"/>
              </a:rPr>
              <a:t>(index[key])</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print(</a:t>
            </a:r>
            <a:r>
              <a:rPr lang="en-GB" sz="1600" dirty="0" err="1">
                <a:solidFill>
                  <a:schemeClr val="bg1"/>
                </a:solidFill>
                <a:latin typeface="Courier New" panose="02070309020205020404" pitchFamily="49" charset="0"/>
                <a:cs typeface="Courier New" panose="02070309020205020404" pitchFamily="49" charset="0"/>
              </a:rPr>
              <a:t>fh_in.readline</a:t>
            </a:r>
            <a:r>
              <a:rPr lang="en-GB" sz="1600" dirty="0">
                <a:solidFill>
                  <a:schemeClr val="bg1"/>
                </a:solidFill>
                <a:latin typeface="Courier New" panose="02070309020205020404" pitchFamily="49" charset="0"/>
                <a:cs typeface="Courier New" panose="02070309020205020404" pitchFamily="49" charset="0"/>
              </a:rPr>
              <a:t>().decode(), end="")</a:t>
            </a:r>
          </a:p>
        </p:txBody>
      </p:sp>
      <p:sp>
        <p:nvSpPr>
          <p:cNvPr id="6" name="TextBox 5"/>
          <p:cNvSpPr txBox="1"/>
          <p:nvPr/>
        </p:nvSpPr>
        <p:spPr>
          <a:xfrm>
            <a:off x="7362753" y="3593725"/>
            <a:ext cx="158672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t>Binary access</a:t>
            </a:r>
          </a:p>
        </p:txBody>
      </p:sp>
      <p:sp>
        <p:nvSpPr>
          <p:cNvPr id="14341" name="Text Box 5"/>
          <p:cNvSpPr txBox="1">
            <a:spLocks noChangeArrowheads="1"/>
          </p:cNvSpPr>
          <p:nvPr/>
        </p:nvSpPr>
        <p:spPr bwMode="auto">
          <a:xfrm>
            <a:off x="7362753" y="5118416"/>
            <a:ext cx="1586724"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Construct an index keyed on the first field</a:t>
            </a:r>
          </a:p>
        </p:txBody>
      </p:sp>
      <p:sp>
        <p:nvSpPr>
          <p:cNvPr id="2" name="Line 11">
            <a:extLst>
              <a:ext uri="{FF2B5EF4-FFF2-40B4-BE49-F238E27FC236}">
                <a16:creationId xmlns:a16="http://schemas.microsoft.com/office/drawing/2014/main" id="{68E57C75-8C9F-E459-76BC-8C73F190B797}"/>
              </a:ext>
            </a:extLst>
          </p:cNvPr>
          <p:cNvSpPr>
            <a:spLocks noChangeShapeType="1"/>
          </p:cNvSpPr>
          <p:nvPr/>
        </p:nvSpPr>
        <p:spPr bwMode="auto">
          <a:xfrm flipH="1">
            <a:off x="6943965" y="5477833"/>
            <a:ext cx="4187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3" name="Line 11">
            <a:extLst>
              <a:ext uri="{FF2B5EF4-FFF2-40B4-BE49-F238E27FC236}">
                <a16:creationId xmlns:a16="http://schemas.microsoft.com/office/drawing/2014/main" id="{7B0E9397-87AE-2274-D20B-07711B680D6A}"/>
              </a:ext>
            </a:extLst>
          </p:cNvPr>
          <p:cNvSpPr>
            <a:spLocks noChangeShapeType="1"/>
          </p:cNvSpPr>
          <p:nvPr/>
        </p:nvSpPr>
        <p:spPr bwMode="auto">
          <a:xfrm flipH="1">
            <a:off x="5207763" y="3763002"/>
            <a:ext cx="2154989"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4" name="Slide Number Placeholder 3">
            <a:extLst>
              <a:ext uri="{FF2B5EF4-FFF2-40B4-BE49-F238E27FC236}">
                <a16:creationId xmlns:a16="http://schemas.microsoft.com/office/drawing/2014/main" id="{466D0344-01C4-7F8C-C975-C89DE4887892}"/>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237587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r>
              <a:rPr lang="en-GB" b="1" i="1" dirty="0">
                <a:solidFill>
                  <a:schemeClr val="tx1"/>
                </a:solidFill>
              </a:rPr>
              <a:t>Pickling</a:t>
            </a:r>
            <a:r>
              <a:rPr lang="en-GB" b="1" dirty="0">
                <a:solidFill>
                  <a:schemeClr val="tx1"/>
                </a:solidFill>
              </a:rPr>
              <a:t> converts Python objects into a stream of bytes:</a:t>
            </a:r>
          </a:p>
          <a:p>
            <a:pPr lvl="1">
              <a:buFont typeface="Arial" panose="020B0604020202020204" pitchFamily="34" charset="0"/>
              <a:buChar char="•"/>
            </a:pPr>
            <a:r>
              <a:rPr lang="en-GB" sz="1800" dirty="0"/>
              <a:t>Which can be written to a file or across a network.</a:t>
            </a:r>
          </a:p>
          <a:p>
            <a:pPr lvl="1">
              <a:buFont typeface="Arial" panose="020B0604020202020204" pitchFamily="34" charset="0"/>
              <a:buChar char="•"/>
            </a:pPr>
            <a:r>
              <a:rPr lang="en-GB" sz="1800" dirty="0"/>
              <a:t>It means we can save data structures as well as data.</a:t>
            </a:r>
          </a:p>
          <a:p>
            <a:pPr lvl="1">
              <a:buFont typeface="Arial" panose="020B0604020202020204" pitchFamily="34" charset="0"/>
              <a:buChar char="•"/>
            </a:pPr>
            <a:endParaRPr lang="en-GB" dirty="0"/>
          </a:p>
        </p:txBody>
      </p:sp>
      <p:grpSp>
        <p:nvGrpSpPr>
          <p:cNvPr id="15408" name="Group 15407" descr="Graphic that shows a Python dictionary called Quest that contains the names of knights of the round table as keys and things they would say as a List of strings as the values associated with the keys. The graphic also shows some of the pickle class's methods (dump, load, pack and unpack). The graphic then shows what output to a file would look like if the dictionary was written as plain text or as a pickle.">
            <a:extLst>
              <a:ext uri="{FF2B5EF4-FFF2-40B4-BE49-F238E27FC236}">
                <a16:creationId xmlns:a16="http://schemas.microsoft.com/office/drawing/2014/main" id="{D9210E6E-BD1A-14DF-D6F0-EAD3074F1914}"/>
              </a:ext>
            </a:extLst>
          </p:cNvPr>
          <p:cNvGrpSpPr/>
          <p:nvPr/>
        </p:nvGrpSpPr>
        <p:grpSpPr>
          <a:xfrm>
            <a:off x="553554" y="2944959"/>
            <a:ext cx="11193945" cy="3136864"/>
            <a:chOff x="553554" y="2944959"/>
            <a:chExt cx="11193945" cy="3136864"/>
          </a:xfrm>
        </p:grpSpPr>
        <p:sp>
          <p:nvSpPr>
            <p:cNvPr id="15384" name="Rectangle: Rounded Corners 15383">
              <a:extLst>
                <a:ext uri="{FF2B5EF4-FFF2-40B4-BE49-F238E27FC236}">
                  <a16:creationId xmlns:a16="http://schemas.microsoft.com/office/drawing/2014/main" id="{355B1E17-C1EE-426B-8566-14895B523BF1}"/>
                </a:ext>
              </a:extLst>
            </p:cNvPr>
            <p:cNvSpPr/>
            <p:nvPr/>
          </p:nvSpPr>
          <p:spPr>
            <a:xfrm>
              <a:off x="553554" y="3256822"/>
              <a:ext cx="4522304" cy="234424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385" name="TextBox 15384">
              <a:extLst>
                <a:ext uri="{FF2B5EF4-FFF2-40B4-BE49-F238E27FC236}">
                  <a16:creationId xmlns:a16="http://schemas.microsoft.com/office/drawing/2014/main" id="{FEB88056-FF1D-03C4-60E9-FEDEDD4A57B5}"/>
                </a:ext>
              </a:extLst>
            </p:cNvPr>
            <p:cNvSpPr txBox="1"/>
            <p:nvPr/>
          </p:nvSpPr>
          <p:spPr>
            <a:xfrm>
              <a:off x="719180" y="3364767"/>
              <a:ext cx="4356678" cy="1815882"/>
            </a:xfrm>
            <a:prstGeom prst="rect">
              <a:avLst/>
            </a:prstGeom>
            <a:noFill/>
          </p:spPr>
          <p:txBody>
            <a:bodyPr wrap="square" rtlCol="0">
              <a:spAutoFit/>
            </a:bodyPr>
            <a:lstStyle/>
            <a:p>
              <a:r>
                <a:rPr lang="en-GB" sz="1400" dirty="0">
                  <a:solidFill>
                    <a:schemeClr val="bg1"/>
                  </a:solidFill>
                  <a:latin typeface="Consolas" panose="020B0609020204030204" pitchFamily="49" charset="0"/>
                </a:rPr>
                <a:t>Quest = {'Lancelot: ['Grail, 'Blue'],</a:t>
              </a:r>
            </a:p>
            <a:p>
              <a:r>
                <a:rPr lang="en-GB" sz="1400" dirty="0">
                  <a:solidFill>
                    <a:schemeClr val="bg1"/>
                  </a:solidFill>
                  <a:latin typeface="Consolas" panose="020B0609020204030204" pitchFamily="49" charset="0"/>
                </a:rPr>
                <a:t>         'Robin': ['Grail', 'Don’t Know'],</a:t>
              </a:r>
            </a:p>
            <a:p>
              <a:r>
                <a:rPr lang="en-GB" sz="1400" dirty="0">
                  <a:solidFill>
                    <a:schemeClr val="bg1"/>
                  </a:solidFill>
                  <a:latin typeface="Consolas" panose="020B0609020204030204" pitchFamily="49" charset="0"/>
                </a:rPr>
                <a:t>         'Galahad': ['Grail', 'Blue'],</a:t>
              </a:r>
            </a:p>
            <a:p>
              <a:r>
                <a:rPr lang="en-GB" sz="1400" dirty="0">
                  <a:solidFill>
                    <a:schemeClr val="bg1"/>
                  </a:solidFill>
                  <a:latin typeface="Consolas" panose="020B0609020204030204" pitchFamily="49" charset="0"/>
                </a:rPr>
                <a:t>         'Arthur': ['Grail', 'African']</a:t>
              </a:r>
            </a:p>
            <a:p>
              <a:r>
                <a:rPr lang="en-GB" sz="1400" dirty="0">
                  <a:solidFill>
                    <a:schemeClr val="bg1"/>
                  </a:solidFill>
                  <a:latin typeface="Consolas" panose="020B0609020204030204" pitchFamily="49" charset="0"/>
                </a:rPr>
                <a:t>}</a:t>
              </a:r>
            </a:p>
            <a:p>
              <a:endParaRPr lang="en-GB" sz="1400" dirty="0">
                <a:solidFill>
                  <a:schemeClr val="bg1"/>
                </a:solidFill>
                <a:latin typeface="Consolas" panose="020B0609020204030204" pitchFamily="49" charset="0"/>
              </a:endParaRPr>
            </a:p>
            <a:p>
              <a:endParaRPr lang="en-GB" sz="1400" dirty="0">
                <a:solidFill>
                  <a:schemeClr val="bg1"/>
                </a:solidFill>
                <a:latin typeface="Consolas" panose="020B0609020204030204" pitchFamily="49" charset="0"/>
              </a:endParaRPr>
            </a:p>
            <a:p>
              <a:r>
                <a:rPr lang="en-GB" sz="1400" dirty="0">
                  <a:solidFill>
                    <a:schemeClr val="bg1"/>
                  </a:solidFill>
                  <a:latin typeface="Consolas" panose="020B0609020204030204" pitchFamily="49" charset="0"/>
                </a:rPr>
                <a:t>     </a:t>
              </a:r>
            </a:p>
          </p:txBody>
        </p:sp>
        <p:grpSp>
          <p:nvGrpSpPr>
            <p:cNvPr id="15394" name="Group 15393">
              <a:extLst>
                <a:ext uri="{FF2B5EF4-FFF2-40B4-BE49-F238E27FC236}">
                  <a16:creationId xmlns:a16="http://schemas.microsoft.com/office/drawing/2014/main" id="{4EC2D43C-1330-840F-8A43-B712A5C82C83}"/>
                </a:ext>
              </a:extLst>
            </p:cNvPr>
            <p:cNvGrpSpPr/>
            <p:nvPr/>
          </p:nvGrpSpPr>
          <p:grpSpPr>
            <a:xfrm>
              <a:off x="1848969" y="4445584"/>
              <a:ext cx="1202641" cy="1505217"/>
              <a:chOff x="1182750" y="5261977"/>
              <a:chExt cx="1202641" cy="1505217"/>
            </a:xfrm>
          </p:grpSpPr>
          <p:sp>
            <p:nvSpPr>
              <p:cNvPr id="15386" name="Rectangle 15385">
                <a:extLst>
                  <a:ext uri="{FF2B5EF4-FFF2-40B4-BE49-F238E27FC236}">
                    <a16:creationId xmlns:a16="http://schemas.microsoft.com/office/drawing/2014/main" id="{D4591F35-7AA2-1A2F-9570-075FDD769381}"/>
                  </a:ext>
                </a:extLst>
              </p:cNvPr>
              <p:cNvSpPr/>
              <p:nvPr/>
            </p:nvSpPr>
            <p:spPr>
              <a:xfrm>
                <a:off x="1182757" y="5267739"/>
                <a:ext cx="1202634" cy="1499455"/>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393" name="Group 15392">
                <a:extLst>
                  <a:ext uri="{FF2B5EF4-FFF2-40B4-BE49-F238E27FC236}">
                    <a16:creationId xmlns:a16="http://schemas.microsoft.com/office/drawing/2014/main" id="{0A569B11-AF91-C9C7-2819-E5175A900619}"/>
                  </a:ext>
                </a:extLst>
              </p:cNvPr>
              <p:cNvGrpSpPr/>
              <p:nvPr/>
            </p:nvGrpSpPr>
            <p:grpSpPr>
              <a:xfrm>
                <a:off x="1182750" y="5261977"/>
                <a:ext cx="1202640" cy="1505217"/>
                <a:chOff x="1182750" y="5261977"/>
                <a:chExt cx="1202640" cy="1505217"/>
              </a:xfrm>
            </p:grpSpPr>
            <p:sp>
              <p:nvSpPr>
                <p:cNvPr id="15387" name="TextBox 15386">
                  <a:extLst>
                    <a:ext uri="{FF2B5EF4-FFF2-40B4-BE49-F238E27FC236}">
                      <a16:creationId xmlns:a16="http://schemas.microsoft.com/office/drawing/2014/main" id="{27E8DCA3-6576-F116-E985-DF6E0B9199AA}"/>
                    </a:ext>
                  </a:extLst>
                </p:cNvPr>
                <p:cNvSpPr txBox="1"/>
                <p:nvPr/>
              </p:nvSpPr>
              <p:spPr>
                <a:xfrm>
                  <a:off x="1182757" y="5261977"/>
                  <a:ext cx="1202633" cy="307777"/>
                </a:xfrm>
                <a:prstGeom prst="rect">
                  <a:avLst/>
                </a:prstGeom>
                <a:solidFill>
                  <a:schemeClr val="tx2">
                    <a:lumMod val="50000"/>
                    <a:lumOff val="50000"/>
                  </a:schemeClr>
                </a:solidFill>
              </p:spPr>
              <p:txBody>
                <a:bodyPr wrap="square" rtlCol="0">
                  <a:spAutoFit/>
                </a:bodyPr>
                <a:lstStyle/>
                <a:p>
                  <a:pPr algn="ctr"/>
                  <a:r>
                    <a:rPr lang="en-GB" sz="1400" dirty="0">
                      <a:latin typeface="Consolas" panose="020B0609020204030204" pitchFamily="49" charset="0"/>
                    </a:rPr>
                    <a:t>pickle</a:t>
                  </a:r>
                </a:p>
              </p:txBody>
            </p:sp>
            <p:sp>
              <p:nvSpPr>
                <p:cNvPr id="15388" name="TextBox 15387">
                  <a:extLst>
                    <a:ext uri="{FF2B5EF4-FFF2-40B4-BE49-F238E27FC236}">
                      <a16:creationId xmlns:a16="http://schemas.microsoft.com/office/drawing/2014/main" id="{28E472F4-0129-1FE6-2BBE-D2674CE88ECB}"/>
                    </a:ext>
                  </a:extLst>
                </p:cNvPr>
                <p:cNvSpPr txBox="1"/>
                <p:nvPr/>
              </p:nvSpPr>
              <p:spPr>
                <a:xfrm>
                  <a:off x="1182756" y="5560936"/>
                  <a:ext cx="1202633" cy="307777"/>
                </a:xfrm>
                <a:prstGeom prst="rect">
                  <a:avLst/>
                </a:prstGeom>
                <a:solidFill>
                  <a:schemeClr val="tx2">
                    <a:lumMod val="25000"/>
                    <a:lumOff val="75000"/>
                  </a:schemeClr>
                </a:solidFill>
              </p:spPr>
              <p:txBody>
                <a:bodyPr wrap="square" rtlCol="0">
                  <a:spAutoFit/>
                </a:bodyPr>
                <a:lstStyle/>
                <a:p>
                  <a:r>
                    <a:rPr lang="en-GB" sz="1400" dirty="0">
                      <a:latin typeface="Consolas" panose="020B0609020204030204" pitchFamily="49" charset="0"/>
                    </a:rPr>
                    <a:t>dump()</a:t>
                  </a:r>
                </a:p>
              </p:txBody>
            </p:sp>
            <p:sp>
              <p:nvSpPr>
                <p:cNvPr id="15389" name="TextBox 15388">
                  <a:extLst>
                    <a:ext uri="{FF2B5EF4-FFF2-40B4-BE49-F238E27FC236}">
                      <a16:creationId xmlns:a16="http://schemas.microsoft.com/office/drawing/2014/main" id="{E9181784-EC5C-5AA1-4D19-6A85598EF30E}"/>
                    </a:ext>
                  </a:extLst>
                </p:cNvPr>
                <p:cNvSpPr txBox="1"/>
                <p:nvPr/>
              </p:nvSpPr>
              <p:spPr>
                <a:xfrm>
                  <a:off x="1182756" y="5862951"/>
                  <a:ext cx="1202633" cy="307777"/>
                </a:xfrm>
                <a:prstGeom prst="rect">
                  <a:avLst/>
                </a:prstGeom>
                <a:solidFill>
                  <a:schemeClr val="tx2">
                    <a:lumMod val="25000"/>
                    <a:lumOff val="75000"/>
                  </a:schemeClr>
                </a:solidFill>
              </p:spPr>
              <p:txBody>
                <a:bodyPr wrap="square" rtlCol="0">
                  <a:spAutoFit/>
                </a:bodyPr>
                <a:lstStyle/>
                <a:p>
                  <a:r>
                    <a:rPr lang="en-GB" sz="1400" dirty="0">
                      <a:latin typeface="Consolas" panose="020B0609020204030204" pitchFamily="49" charset="0"/>
                    </a:rPr>
                    <a:t>load()</a:t>
                  </a:r>
                </a:p>
              </p:txBody>
            </p:sp>
            <p:sp>
              <p:nvSpPr>
                <p:cNvPr id="15390" name="TextBox 15389">
                  <a:extLst>
                    <a:ext uri="{FF2B5EF4-FFF2-40B4-BE49-F238E27FC236}">
                      <a16:creationId xmlns:a16="http://schemas.microsoft.com/office/drawing/2014/main" id="{C8CF4944-340A-2D4F-B5AA-E52C8DFE463F}"/>
                    </a:ext>
                  </a:extLst>
                </p:cNvPr>
                <p:cNvSpPr txBox="1"/>
                <p:nvPr/>
              </p:nvSpPr>
              <p:spPr>
                <a:xfrm>
                  <a:off x="1182754" y="6151640"/>
                  <a:ext cx="1202633" cy="307777"/>
                </a:xfrm>
                <a:prstGeom prst="rect">
                  <a:avLst/>
                </a:prstGeom>
                <a:solidFill>
                  <a:schemeClr val="tx2">
                    <a:lumMod val="25000"/>
                    <a:lumOff val="75000"/>
                  </a:schemeClr>
                </a:solidFill>
              </p:spPr>
              <p:txBody>
                <a:bodyPr wrap="square" rtlCol="0">
                  <a:spAutoFit/>
                </a:bodyPr>
                <a:lstStyle/>
                <a:p>
                  <a:r>
                    <a:rPr lang="en-GB" sz="1400" dirty="0">
                      <a:latin typeface="Consolas" panose="020B0609020204030204" pitchFamily="49" charset="0"/>
                    </a:rPr>
                    <a:t>pack()</a:t>
                  </a:r>
                </a:p>
              </p:txBody>
            </p:sp>
            <p:sp>
              <p:nvSpPr>
                <p:cNvPr id="15391" name="TextBox 15390">
                  <a:extLst>
                    <a:ext uri="{FF2B5EF4-FFF2-40B4-BE49-F238E27FC236}">
                      <a16:creationId xmlns:a16="http://schemas.microsoft.com/office/drawing/2014/main" id="{1476A88A-0DF2-A529-2A11-E51643329EBB}"/>
                    </a:ext>
                  </a:extLst>
                </p:cNvPr>
                <p:cNvSpPr txBox="1"/>
                <p:nvPr/>
              </p:nvSpPr>
              <p:spPr>
                <a:xfrm>
                  <a:off x="1182750" y="6459417"/>
                  <a:ext cx="1202633" cy="307777"/>
                </a:xfrm>
                <a:prstGeom prst="rect">
                  <a:avLst/>
                </a:prstGeom>
                <a:solidFill>
                  <a:schemeClr val="tx2">
                    <a:lumMod val="25000"/>
                    <a:lumOff val="75000"/>
                  </a:schemeClr>
                </a:solidFill>
              </p:spPr>
              <p:txBody>
                <a:bodyPr wrap="square" rtlCol="0">
                  <a:spAutoFit/>
                </a:bodyPr>
                <a:lstStyle/>
                <a:p>
                  <a:r>
                    <a:rPr lang="en-GB" sz="1400" dirty="0">
                      <a:latin typeface="Consolas" panose="020B0609020204030204" pitchFamily="49" charset="0"/>
                    </a:rPr>
                    <a:t>unpack()</a:t>
                  </a:r>
                </a:p>
              </p:txBody>
            </p:sp>
          </p:grpSp>
        </p:grpSp>
        <p:graphicFrame>
          <p:nvGraphicFramePr>
            <p:cNvPr id="15392" name="Diagram 15391">
              <a:extLst>
                <a:ext uri="{FF2B5EF4-FFF2-40B4-BE49-F238E27FC236}">
                  <a16:creationId xmlns:a16="http://schemas.microsoft.com/office/drawing/2014/main" id="{C9DBD77C-6E0C-E408-FD69-DBC4F5F685FD}"/>
                </a:ext>
              </a:extLst>
            </p:cNvPr>
            <p:cNvGraphicFramePr/>
            <p:nvPr>
              <p:extLst>
                <p:ext uri="{D42A27DB-BD31-4B8C-83A1-F6EECF244321}">
                  <p14:modId xmlns:p14="http://schemas.microsoft.com/office/powerpoint/2010/main" val="1071658794"/>
                </p:ext>
              </p:extLst>
            </p:nvPr>
          </p:nvGraphicFramePr>
          <p:xfrm>
            <a:off x="3399480" y="4189465"/>
            <a:ext cx="1328508" cy="1499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398" name="Group 15397">
              <a:extLst>
                <a:ext uri="{FF2B5EF4-FFF2-40B4-BE49-F238E27FC236}">
                  <a16:creationId xmlns:a16="http://schemas.microsoft.com/office/drawing/2014/main" id="{62F30A9C-635C-95ED-C677-540387ACC23D}"/>
                </a:ext>
              </a:extLst>
            </p:cNvPr>
            <p:cNvGrpSpPr/>
            <p:nvPr/>
          </p:nvGrpSpPr>
          <p:grpSpPr>
            <a:xfrm>
              <a:off x="7220224" y="3228616"/>
              <a:ext cx="3938381" cy="1200330"/>
              <a:chOff x="6944967" y="4089703"/>
              <a:chExt cx="3153190" cy="1200330"/>
            </a:xfrm>
          </p:grpSpPr>
          <p:sp>
            <p:nvSpPr>
              <p:cNvPr id="15395" name="Rectangle: Folded Corner 15394">
                <a:extLst>
                  <a:ext uri="{FF2B5EF4-FFF2-40B4-BE49-F238E27FC236}">
                    <a16:creationId xmlns:a16="http://schemas.microsoft.com/office/drawing/2014/main" id="{A793B003-D5D1-15F8-926B-558C280809F6}"/>
                  </a:ext>
                </a:extLst>
              </p:cNvPr>
              <p:cNvSpPr/>
              <p:nvPr/>
            </p:nvSpPr>
            <p:spPr>
              <a:xfrm>
                <a:off x="6944967" y="4089704"/>
                <a:ext cx="3153190" cy="1200329"/>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Consolas" panose="020B0609020204030204" pitchFamily="49" charset="0"/>
                </a:endParaRPr>
              </a:p>
            </p:txBody>
          </p:sp>
          <p:sp>
            <p:nvSpPr>
              <p:cNvPr id="15397" name="TextBox 15396">
                <a:extLst>
                  <a:ext uri="{FF2B5EF4-FFF2-40B4-BE49-F238E27FC236}">
                    <a16:creationId xmlns:a16="http://schemas.microsoft.com/office/drawing/2014/main" id="{E4A200AE-98F7-B89A-194D-76AE8B9A7A60}"/>
                  </a:ext>
                </a:extLst>
              </p:cNvPr>
              <p:cNvSpPr txBox="1"/>
              <p:nvPr/>
            </p:nvSpPr>
            <p:spPr>
              <a:xfrm>
                <a:off x="6944967" y="4089703"/>
                <a:ext cx="3153190" cy="1077218"/>
              </a:xfrm>
              <a:prstGeom prst="rect">
                <a:avLst/>
              </a:prstGeom>
              <a:noFill/>
            </p:spPr>
            <p:txBody>
              <a:bodyPr wrap="square">
                <a:spAutoFit/>
              </a:bodyPr>
              <a:lstStyle/>
              <a:p>
                <a:r>
                  <a:rPr lang="en-GB" sz="1600" dirty="0">
                    <a:latin typeface="Consolas" panose="020B0609020204030204" pitchFamily="49" charset="0"/>
                  </a:rPr>
                  <a:t>'Lancelot says Grail and Blue'</a:t>
                </a:r>
              </a:p>
              <a:p>
                <a:r>
                  <a:rPr lang="en-GB" sz="1600" dirty="0">
                    <a:latin typeface="Consolas" panose="020B0609020204030204" pitchFamily="49" charset="0"/>
                  </a:rPr>
                  <a:t>'Robin says Grail and Don’t Know'</a:t>
                </a:r>
              </a:p>
              <a:p>
                <a:r>
                  <a:rPr lang="en-GB" sz="1600" dirty="0">
                    <a:latin typeface="Consolas" panose="020B0609020204030204" pitchFamily="49" charset="0"/>
                  </a:rPr>
                  <a:t>'Galahad says Grail and Blue'</a:t>
                </a:r>
              </a:p>
              <a:p>
                <a:r>
                  <a:rPr lang="en-GB" sz="1600" dirty="0">
                    <a:latin typeface="Consolas" panose="020B0609020204030204" pitchFamily="49" charset="0"/>
                  </a:rPr>
                  <a:t>'Arthur says Grail and African'</a:t>
                </a:r>
              </a:p>
            </p:txBody>
          </p:sp>
        </p:grpSp>
        <p:sp>
          <p:nvSpPr>
            <p:cNvPr id="15400" name="Rectangle: Folded Corner 15399">
              <a:extLst>
                <a:ext uri="{FF2B5EF4-FFF2-40B4-BE49-F238E27FC236}">
                  <a16:creationId xmlns:a16="http://schemas.microsoft.com/office/drawing/2014/main" id="{2BE9F2E4-EB83-A978-79FA-F321ABED66A1}"/>
                </a:ext>
              </a:extLst>
            </p:cNvPr>
            <p:cNvSpPr/>
            <p:nvPr/>
          </p:nvSpPr>
          <p:spPr>
            <a:xfrm>
              <a:off x="7233476" y="4754339"/>
              <a:ext cx="3953044" cy="1327484"/>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Consolas" panose="020B0609020204030204" pitchFamily="49" charset="0"/>
              </a:endParaRPr>
            </a:p>
          </p:txBody>
        </p:sp>
        <p:sp>
          <p:nvSpPr>
            <p:cNvPr id="15401" name="TextBox 15400">
              <a:extLst>
                <a:ext uri="{FF2B5EF4-FFF2-40B4-BE49-F238E27FC236}">
                  <a16:creationId xmlns:a16="http://schemas.microsoft.com/office/drawing/2014/main" id="{030FB3F7-ED43-1BB0-F999-2E5BEC947FF6}"/>
                </a:ext>
              </a:extLst>
            </p:cNvPr>
            <p:cNvSpPr txBox="1"/>
            <p:nvPr/>
          </p:nvSpPr>
          <p:spPr>
            <a:xfrm>
              <a:off x="7233477" y="4754338"/>
              <a:ext cx="4034460" cy="1323439"/>
            </a:xfrm>
            <a:prstGeom prst="rect">
              <a:avLst/>
            </a:prstGeom>
            <a:noFill/>
          </p:spPr>
          <p:txBody>
            <a:bodyPr wrap="square">
              <a:spAutoFit/>
            </a:bodyPr>
            <a:lstStyle/>
            <a:p>
              <a:r>
                <a:rPr lang="en-GB" sz="1600" dirty="0">
                  <a:latin typeface="Consolas" panose="020B0609020204030204" pitchFamily="49" charset="0"/>
                </a:rPr>
                <a:t>{'</a:t>
              </a:r>
              <a:r>
                <a:rPr lang="en-GB" sz="1600" dirty="0" err="1">
                  <a:latin typeface="Consolas" panose="020B0609020204030204" pitchFamily="49" charset="0"/>
                </a:rPr>
                <a:t>lancelot</a:t>
              </a:r>
              <a:r>
                <a:rPr lang="en-GB" sz="1600" dirty="0">
                  <a:latin typeface="Consolas" panose="020B0609020204030204" pitchFamily="49" charset="0"/>
                </a:rPr>
                <a:t>:['Grail, 'Blue'],</a:t>
              </a:r>
            </a:p>
            <a:p>
              <a:r>
                <a:rPr lang="en-GB" sz="1600" dirty="0">
                  <a:latin typeface="Consolas" panose="020B0609020204030204" pitchFamily="49" charset="0"/>
                </a:rPr>
                <a:t> 'Robin': ['Grail', 'Don’t Know'],</a:t>
              </a:r>
            </a:p>
            <a:p>
              <a:r>
                <a:rPr lang="en-GB" sz="1600" dirty="0">
                  <a:latin typeface="Consolas" panose="020B0609020204030204" pitchFamily="49" charset="0"/>
                </a:rPr>
                <a:t> 'Galahad': ['Grail', 'Blue'],</a:t>
              </a:r>
            </a:p>
            <a:p>
              <a:r>
                <a:rPr lang="en-GB" sz="1600" dirty="0">
                  <a:latin typeface="Consolas" panose="020B0609020204030204" pitchFamily="49" charset="0"/>
                </a:rPr>
                <a:t> 'Arthur': ['Grail', 'African']</a:t>
              </a:r>
            </a:p>
            <a:p>
              <a:r>
                <a:rPr lang="en-GB" sz="1600" dirty="0">
                  <a:latin typeface="Consolas" panose="020B0609020204030204" pitchFamily="49" charset="0"/>
                </a:rPr>
                <a:t>}</a:t>
              </a:r>
            </a:p>
          </p:txBody>
        </p:sp>
        <p:sp>
          <p:nvSpPr>
            <p:cNvPr id="15402" name="TextBox 15401">
              <a:extLst>
                <a:ext uri="{FF2B5EF4-FFF2-40B4-BE49-F238E27FC236}">
                  <a16:creationId xmlns:a16="http://schemas.microsoft.com/office/drawing/2014/main" id="{D97929C8-F116-949A-A4A9-47385A04C5C5}"/>
                </a:ext>
              </a:extLst>
            </p:cNvPr>
            <p:cNvSpPr txBox="1"/>
            <p:nvPr/>
          </p:nvSpPr>
          <p:spPr>
            <a:xfrm>
              <a:off x="11125060" y="3243776"/>
              <a:ext cx="514885" cy="369332"/>
            </a:xfrm>
            <a:prstGeom prst="rect">
              <a:avLst/>
            </a:prstGeom>
            <a:noFill/>
          </p:spPr>
          <p:txBody>
            <a:bodyPr wrap="none" rtlCol="0">
              <a:spAutoFit/>
            </a:bodyPr>
            <a:lstStyle/>
            <a:p>
              <a:r>
                <a:rPr lang="en-GB" dirty="0"/>
                <a:t>.txt</a:t>
              </a:r>
            </a:p>
          </p:txBody>
        </p:sp>
        <p:sp>
          <p:nvSpPr>
            <p:cNvPr id="15404" name="TextBox 15403">
              <a:extLst>
                <a:ext uri="{FF2B5EF4-FFF2-40B4-BE49-F238E27FC236}">
                  <a16:creationId xmlns:a16="http://schemas.microsoft.com/office/drawing/2014/main" id="{097556DB-240E-6AF5-BD81-68DEE0E1F2CD}"/>
                </a:ext>
              </a:extLst>
            </p:cNvPr>
            <p:cNvSpPr txBox="1"/>
            <p:nvPr/>
          </p:nvSpPr>
          <p:spPr>
            <a:xfrm>
              <a:off x="11158605" y="4754526"/>
              <a:ext cx="588894" cy="369332"/>
            </a:xfrm>
            <a:prstGeom prst="rect">
              <a:avLst/>
            </a:prstGeom>
            <a:noFill/>
          </p:spPr>
          <p:txBody>
            <a:bodyPr wrap="square">
              <a:spAutoFit/>
            </a:bodyPr>
            <a:lstStyle/>
            <a:p>
              <a:r>
                <a:rPr lang="en-GB" dirty="0"/>
                <a:t>.p</a:t>
              </a:r>
            </a:p>
          </p:txBody>
        </p:sp>
        <p:sp>
          <p:nvSpPr>
            <p:cNvPr id="15405" name="Arrow: Right 15404">
              <a:extLst>
                <a:ext uri="{FF2B5EF4-FFF2-40B4-BE49-F238E27FC236}">
                  <a16:creationId xmlns:a16="http://schemas.microsoft.com/office/drawing/2014/main" id="{94CEF518-DD30-CC5A-BBEC-894964C30BDB}"/>
                </a:ext>
              </a:extLst>
            </p:cNvPr>
            <p:cNvSpPr/>
            <p:nvPr/>
          </p:nvSpPr>
          <p:spPr>
            <a:xfrm>
              <a:off x="5374032" y="3638886"/>
              <a:ext cx="1689652" cy="5505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text</a:t>
              </a:r>
            </a:p>
          </p:txBody>
        </p:sp>
        <p:sp>
          <p:nvSpPr>
            <p:cNvPr id="15406" name="Arrow: Right 15405">
              <a:extLst>
                <a:ext uri="{FF2B5EF4-FFF2-40B4-BE49-F238E27FC236}">
                  <a16:creationId xmlns:a16="http://schemas.microsoft.com/office/drawing/2014/main" id="{52D87F94-34DB-144C-4E49-13349A2DC4AA}"/>
                </a:ext>
              </a:extLst>
            </p:cNvPr>
            <p:cNvSpPr/>
            <p:nvPr/>
          </p:nvSpPr>
          <p:spPr>
            <a:xfrm>
              <a:off x="5374032" y="4905359"/>
              <a:ext cx="1689652" cy="5505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binary</a:t>
              </a:r>
            </a:p>
          </p:txBody>
        </p:sp>
        <p:sp>
          <p:nvSpPr>
            <p:cNvPr id="15407" name="TextBox 15406">
              <a:extLst>
                <a:ext uri="{FF2B5EF4-FFF2-40B4-BE49-F238E27FC236}">
                  <a16:creationId xmlns:a16="http://schemas.microsoft.com/office/drawing/2014/main" id="{FC10328F-3977-1775-485A-14EA795507E2}"/>
                </a:ext>
              </a:extLst>
            </p:cNvPr>
            <p:cNvSpPr txBox="1"/>
            <p:nvPr/>
          </p:nvSpPr>
          <p:spPr>
            <a:xfrm>
              <a:off x="3078093" y="2944959"/>
              <a:ext cx="1540806" cy="338554"/>
            </a:xfrm>
            <a:prstGeom prst="rect">
              <a:avLst/>
            </a:prstGeom>
            <a:noFill/>
          </p:spPr>
          <p:txBody>
            <a:bodyPr wrap="none" rtlCol="0">
              <a:spAutoFit/>
            </a:bodyPr>
            <a:lstStyle/>
            <a:p>
              <a:r>
                <a:rPr lang="en-GB" sz="1600" dirty="0"/>
                <a:t>Running Script</a:t>
              </a:r>
            </a:p>
          </p:txBody>
        </p:sp>
      </p:grpSp>
      <p:sp>
        <p:nvSpPr>
          <p:cNvPr id="15409" name="Slide Number Placeholder 15408">
            <a:extLst>
              <a:ext uri="{FF2B5EF4-FFF2-40B4-BE49-F238E27FC236}">
                <a16:creationId xmlns:a16="http://schemas.microsoft.com/office/drawing/2014/main" id="{7B302BED-2668-E5D3-DA40-3F3F6B63DFCC}"/>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275636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r>
              <a:rPr lang="en-GB" b="1" i="1" dirty="0">
                <a:solidFill>
                  <a:schemeClr val="tx1"/>
                </a:solidFill>
              </a:rPr>
              <a:t>Pickling</a:t>
            </a:r>
            <a:r>
              <a:rPr lang="en-GB" b="1" dirty="0">
                <a:solidFill>
                  <a:schemeClr val="tx1"/>
                </a:solidFill>
              </a:rPr>
              <a:t> converts Python objects into a stream of bytes:</a:t>
            </a:r>
          </a:p>
          <a:p>
            <a:pPr marL="457200" lvl="1" indent="-230400">
              <a:buFont typeface="Arial" panose="020B0604020202020204" pitchFamily="34" charset="0"/>
              <a:buChar char="•"/>
            </a:pPr>
            <a:r>
              <a:rPr lang="en-GB" sz="1800" dirty="0"/>
              <a:t>And the code to preserve your Python object is simple.</a:t>
            </a:r>
          </a:p>
          <a:p>
            <a:pPr marL="457200" lvl="1" indent="-230400">
              <a:buFont typeface="Arial" panose="020B0604020202020204" pitchFamily="34" charset="0"/>
              <a:buChar char="•"/>
            </a:pPr>
            <a:r>
              <a:rPr lang="en-GB" sz="1800" dirty="0"/>
              <a:t>The file must be opened in </a:t>
            </a:r>
            <a:r>
              <a:rPr lang="en-GB" sz="1800" i="1" dirty="0"/>
              <a:t>binary</a:t>
            </a:r>
            <a:r>
              <a:rPr lang="en-GB" sz="1800" dirty="0"/>
              <a:t> mode.</a:t>
            </a:r>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marL="457200" lvl="1" indent="0">
              <a:buNone/>
            </a:pPr>
            <a:endParaRPr lang="en-GB" dirty="0"/>
          </a:p>
          <a:p>
            <a:pPr marL="457200" lvl="1" indent="-230400">
              <a:buFont typeface="Arial" panose="020B0604020202020204" pitchFamily="34" charset="0"/>
              <a:buChar char="•"/>
            </a:pPr>
            <a:r>
              <a:rPr lang="en-GB" sz="1800" dirty="0"/>
              <a:t>Without pickle, how would you preserve complex data structures?</a:t>
            </a:r>
          </a:p>
          <a:p>
            <a:pPr lvl="1">
              <a:buFont typeface="Arial" panose="020B0604020202020204" pitchFamily="34" charset="0"/>
              <a:buChar char="•"/>
            </a:pPr>
            <a:endParaRPr lang="en-GB" dirty="0"/>
          </a:p>
        </p:txBody>
      </p:sp>
      <p:sp>
        <p:nvSpPr>
          <p:cNvPr id="15364" name="Text Box 4"/>
          <p:cNvSpPr txBox="1">
            <a:spLocks noChangeArrowheads="1"/>
          </p:cNvSpPr>
          <p:nvPr/>
        </p:nvSpPr>
        <p:spPr bwMode="auto">
          <a:xfrm>
            <a:off x="1162113" y="2759531"/>
            <a:ext cx="6263253"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Australia':'Canberra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Eire':'Dublin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UK':'London</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US':'Washington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5365" name="Text Box 6"/>
          <p:cNvSpPr txBox="1">
            <a:spLocks noChangeArrowheads="1"/>
          </p:cNvSpPr>
          <p:nvPr/>
        </p:nvSpPr>
        <p:spPr bwMode="auto">
          <a:xfrm>
            <a:off x="1162113" y="5195563"/>
            <a:ext cx="6801862" cy="13525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b="1" dirty="0" err="1">
                <a:solidFill>
                  <a:schemeClr val="bg1"/>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inp.close</a:t>
            </a:r>
            <a:r>
              <a:rPr lang="en-GB" sz="1800" dirty="0">
                <a:solidFill>
                  <a:schemeClr val="bg1"/>
                </a:solidFill>
                <a:latin typeface="Consolas" panose="020B0609020204030204" pitchFamily="49" charset="0"/>
                <a:cs typeface="Courier New" panose="02070309020205020404" pitchFamily="49" charset="0"/>
              </a:rPr>
              <a:t>()</a:t>
            </a:r>
            <a:endParaRPr lang="en-GB" dirty="0">
              <a:solidFill>
                <a:schemeClr val="bg1"/>
              </a:solidFill>
              <a:latin typeface="Consolas" panose="020B0609020204030204" pitchFamily="49" charset="0"/>
              <a:cs typeface="Courier New" panose="02070309020205020404" pitchFamily="49" charset="0"/>
            </a:endParaRPr>
          </a:p>
        </p:txBody>
      </p:sp>
      <p:sp>
        <p:nvSpPr>
          <p:cNvPr id="15366" name="Text Box 7"/>
          <p:cNvSpPr txBox="1">
            <a:spLocks noChangeArrowheads="1"/>
          </p:cNvSpPr>
          <p:nvPr/>
        </p:nvSpPr>
        <p:spPr bwMode="auto">
          <a:xfrm>
            <a:off x="7501411" y="4206387"/>
            <a:ext cx="1690687"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Using 'b' to indicate binary</a:t>
            </a:r>
          </a:p>
        </p:txBody>
      </p:sp>
      <p:sp>
        <p:nvSpPr>
          <p:cNvPr id="15367" name="Line 8"/>
          <p:cNvSpPr>
            <a:spLocks noChangeShapeType="1"/>
          </p:cNvSpPr>
          <p:nvPr/>
        </p:nvSpPr>
        <p:spPr bwMode="auto">
          <a:xfrm flipH="1">
            <a:off x="5186149" y="4534435"/>
            <a:ext cx="2296204" cy="1074795"/>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15368" name="Line 9"/>
          <p:cNvSpPr>
            <a:spLocks noChangeShapeType="1"/>
          </p:cNvSpPr>
          <p:nvPr/>
        </p:nvSpPr>
        <p:spPr bwMode="auto">
          <a:xfrm flipH="1" flipV="1">
            <a:off x="5492686" y="4189614"/>
            <a:ext cx="2008725" cy="32012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2" name="Slide Number Placeholder 1">
            <a:extLst>
              <a:ext uri="{FF2B5EF4-FFF2-40B4-BE49-F238E27FC236}">
                <a16:creationId xmlns:a16="http://schemas.microsoft.com/office/drawing/2014/main" id="{027D6951-89DB-3F33-5A83-C57D0FCDDDDB}"/>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Tree>
    <p:extLst>
      <p:ext uri="{BB962C8B-B14F-4D97-AF65-F5344CB8AC3E}">
        <p14:creationId xmlns:p14="http://schemas.microsoft.com/office/powerpoint/2010/main" val="170666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Pickle protocols</a:t>
            </a:r>
          </a:p>
        </p:txBody>
      </p:sp>
      <p:sp>
        <p:nvSpPr>
          <p:cNvPr id="16387" name="Rectangle 3"/>
          <p:cNvSpPr>
            <a:spLocks noGrp="1" noChangeArrowheads="1"/>
          </p:cNvSpPr>
          <p:nvPr>
            <p:ph sz="quarter" idx="4"/>
          </p:nvPr>
        </p:nvSpPr>
        <p:spPr/>
        <p:txBody>
          <a:bodyPr>
            <a:noAutofit/>
          </a:bodyPr>
          <a:lstStyle/>
          <a:p>
            <a:r>
              <a:rPr lang="en-GB" sz="1600" b="1" dirty="0">
                <a:solidFill>
                  <a:schemeClr val="tx1"/>
                </a:solidFill>
              </a:rPr>
              <a:t>How would you like your data pickled?</a:t>
            </a:r>
          </a:p>
          <a:p>
            <a:pPr marL="457200" lvl="1" indent="-230400">
              <a:buFont typeface="Arial" panose="020B0604020202020204" pitchFamily="34" charset="0"/>
              <a:buChar char="•"/>
            </a:pPr>
            <a:r>
              <a:rPr lang="en-GB" sz="1600" dirty="0"/>
              <a:t>Currently 5 different protocols to choose from, </a:t>
            </a:r>
            <a:r>
              <a:rPr lang="en-GB" sz="1600" dirty="0" err="1"/>
              <a:t>pickle.protocol</a:t>
            </a:r>
            <a:r>
              <a:rPr lang="en-GB" sz="1600" dirty="0"/>
              <a:t>=n</a:t>
            </a:r>
          </a:p>
          <a:p>
            <a:pPr lvl="2">
              <a:buNone/>
            </a:pPr>
            <a:r>
              <a:rPr lang="en-GB" sz="1600" dirty="0"/>
              <a:t>0  ASCII, backwards compatible with earlier versions of Python </a:t>
            </a:r>
          </a:p>
          <a:p>
            <a:pPr lvl="2">
              <a:buNone/>
            </a:pPr>
            <a:r>
              <a:rPr lang="en-GB" sz="1600" dirty="0"/>
              <a:t>1   Binary format, also backwards compatible </a:t>
            </a:r>
          </a:p>
          <a:p>
            <a:pPr lvl="2">
              <a:buNone/>
            </a:pPr>
            <a:r>
              <a:rPr lang="en-GB" sz="1600" dirty="0"/>
              <a:t>2  Added in Python 2.3.  Efficient pickling of classes</a:t>
            </a:r>
          </a:p>
          <a:p>
            <a:pPr lvl="2">
              <a:buNone/>
            </a:pPr>
            <a:r>
              <a:rPr lang="en-GB" sz="1600" dirty="0"/>
              <a:t>3  Added in Python 3.0.  Not backward compatible  </a:t>
            </a:r>
          </a:p>
          <a:p>
            <a:pPr lvl="2">
              <a:buNone/>
            </a:pPr>
            <a:r>
              <a:rPr lang="en-GB" sz="1600" dirty="0"/>
              <a:t>4  Added in Python 3.4.  Very large objects and more kinds of objects (default)</a:t>
            </a:r>
          </a:p>
          <a:p>
            <a:pPr lvl="2">
              <a:buNone/>
            </a:pPr>
            <a:r>
              <a:rPr lang="en-GB" sz="1600" dirty="0"/>
              <a:t>5  Added in Python 3.8   Support for out-of-band data </a:t>
            </a:r>
          </a:p>
          <a:p>
            <a:r>
              <a:rPr lang="en-GB" sz="1600" b="1" dirty="0">
                <a:solidFill>
                  <a:schemeClr val="tx1"/>
                </a:solidFill>
              </a:rPr>
              <a:t>The pickle module has protocol attributes.</a:t>
            </a:r>
          </a:p>
          <a:p>
            <a:pPr marL="457200" lvl="1" indent="-230400">
              <a:buFont typeface="Arial" panose="020B0604020202020204" pitchFamily="34" charset="0"/>
              <a:buChar char="•"/>
            </a:pPr>
            <a:r>
              <a:rPr lang="en-GB" sz="1600" dirty="0"/>
              <a:t>HIGHEST_PROTOCOL and DEFAULT_PROTOCOL</a:t>
            </a:r>
          </a:p>
          <a:p>
            <a:pPr marL="457200" lvl="1" indent="0">
              <a:buNone/>
            </a:pPr>
            <a:endParaRPr lang="en-GB" dirty="0"/>
          </a:p>
          <a:p>
            <a:pPr lvl="1"/>
            <a:endParaRPr lang="en-GB" dirty="0"/>
          </a:p>
          <a:p>
            <a:pPr marL="457200" lvl="1" indent="0">
              <a:buNone/>
            </a:pPr>
            <a:endParaRPr lang="en-GB" sz="800" dirty="0"/>
          </a:p>
          <a:p>
            <a:endParaRPr lang="en-GB" sz="2200" b="1" dirty="0">
              <a:solidFill>
                <a:schemeClr val="tx1"/>
              </a:solidFill>
            </a:endParaRPr>
          </a:p>
          <a:p>
            <a:r>
              <a:rPr lang="en-GB" sz="2200" b="1" dirty="0">
                <a:solidFill>
                  <a:schemeClr val="tx1"/>
                </a:solidFill>
              </a:rPr>
              <a:t>None of these protocols are secure.</a:t>
            </a:r>
          </a:p>
        </p:txBody>
      </p:sp>
      <p:sp>
        <p:nvSpPr>
          <p:cNvPr id="16388" name="Text Box 4"/>
          <p:cNvSpPr txBox="1">
            <a:spLocks noChangeArrowheads="1"/>
          </p:cNvSpPr>
          <p:nvPr/>
        </p:nvSpPr>
        <p:spPr bwMode="auto">
          <a:xfrm>
            <a:off x="1285563" y="4637935"/>
            <a:ext cx="5570756"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outp</a:t>
            </a:r>
            <a:r>
              <a:rPr lang="en-GB" sz="1600" dirty="0">
                <a:solidFill>
                  <a:schemeClr val="bg1"/>
                </a:solidFill>
                <a:latin typeface="Consolas" panose="020B0609020204030204" pitchFamily="49" charset="0"/>
                <a:cs typeface="Courier New" panose="02070309020205020404" pitchFamily="49" charset="0"/>
              </a:rPr>
              <a:t> = open('</a:t>
            </a:r>
            <a:r>
              <a:rPr lang="en-GB" sz="1600" dirty="0" err="1">
                <a:solidFill>
                  <a:schemeClr val="bg1"/>
                </a:solidFill>
                <a:latin typeface="Consolas" panose="020B0609020204030204" pitchFamily="49" charset="0"/>
                <a:cs typeface="Courier New" panose="02070309020205020404" pitchFamily="49" charset="0"/>
              </a:rPr>
              <a:t>capitals.p</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wb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pickle.dump</a:t>
            </a:r>
            <a:r>
              <a:rPr lang="en-GB" sz="1600" dirty="0">
                <a:solidFill>
                  <a:schemeClr val="bg1"/>
                </a:solidFill>
                <a:latin typeface="Consolas" panose="020B0609020204030204" pitchFamily="49" charset="0"/>
                <a:cs typeface="Courier New" panose="02070309020205020404" pitchFamily="49" charset="0"/>
              </a:rPr>
              <a:t>(caps, </a:t>
            </a:r>
            <a:r>
              <a:rPr lang="en-GB" sz="1600" dirty="0" err="1">
                <a:solidFill>
                  <a:schemeClr val="bg1"/>
                </a:solidFill>
                <a:latin typeface="Consolas" panose="020B0609020204030204" pitchFamily="49" charset="0"/>
                <a:cs typeface="Courier New" panose="02070309020205020404" pitchFamily="49" charset="0"/>
              </a:rPr>
              <a:t>outp</a:t>
            </a: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rgbClr val="FFFF00"/>
                </a:solidFill>
                <a:latin typeface="Consolas" panose="020B0609020204030204" pitchFamily="49" charset="0"/>
                <a:cs typeface="Courier New" panose="02070309020205020404" pitchFamily="49" charset="0"/>
              </a:rPr>
              <a:t>pickle.HIGHEST_PROTOCOL</a:t>
            </a:r>
            <a:r>
              <a:rPr lang="en-GB" sz="1600" dirty="0">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outp.close</a:t>
            </a:r>
            <a:r>
              <a:rPr lang="en-GB" sz="1600" dirty="0">
                <a:solidFill>
                  <a:schemeClr val="bg1"/>
                </a:solidFill>
                <a:latin typeface="Consolas" panose="020B0609020204030204" pitchFamily="49" charset="0"/>
                <a:cs typeface="Courier New" panose="02070309020205020404" pitchFamily="49" charset="0"/>
              </a:rPr>
              <a:t>()</a:t>
            </a:r>
          </a:p>
        </p:txBody>
      </p:sp>
      <p:pic>
        <p:nvPicPr>
          <p:cNvPr id="5" name="Picture 4" descr="Photograph of jars of pickled things such as gherkins ans peppers.">
            <a:extLst>
              <a:ext uri="{FF2B5EF4-FFF2-40B4-BE49-F238E27FC236}">
                <a16:creationId xmlns:a16="http://schemas.microsoft.com/office/drawing/2014/main" id="{8461A161-8FB7-CA6C-C8DA-F44C8BC58332}"/>
              </a:ext>
            </a:extLst>
          </p:cNvPr>
          <p:cNvPicPr>
            <a:picLocks noChangeAspect="1"/>
          </p:cNvPicPr>
          <p:nvPr/>
        </p:nvPicPr>
        <p:blipFill>
          <a:blip r:embed="rId3"/>
          <a:stretch>
            <a:fillRect/>
          </a:stretch>
        </p:blipFill>
        <p:spPr>
          <a:xfrm>
            <a:off x="10558411" y="1"/>
            <a:ext cx="1633590" cy="6858000"/>
          </a:xfrm>
          <a:prstGeom prst="rect">
            <a:avLst/>
          </a:prstGeom>
        </p:spPr>
      </p:pic>
      <p:sp>
        <p:nvSpPr>
          <p:cNvPr id="2" name="Slide Number Placeholder 1">
            <a:extLst>
              <a:ext uri="{FF2B5EF4-FFF2-40B4-BE49-F238E27FC236}">
                <a16:creationId xmlns:a16="http://schemas.microsoft.com/office/drawing/2014/main" id="{06AD8CEF-6F9F-B022-E38D-DE18A97BB30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Tree>
    <p:extLst>
      <p:ext uri="{BB962C8B-B14F-4D97-AF65-F5344CB8AC3E}">
        <p14:creationId xmlns:p14="http://schemas.microsoft.com/office/powerpoint/2010/main" val="400224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Build some shelves</a:t>
            </a:r>
          </a:p>
        </p:txBody>
      </p:sp>
      <p:sp>
        <p:nvSpPr>
          <p:cNvPr id="17411" name="Rectangle 3"/>
          <p:cNvSpPr>
            <a:spLocks noGrp="1" noChangeArrowheads="1"/>
          </p:cNvSpPr>
          <p:nvPr>
            <p:ph sz="quarter" idx="4"/>
          </p:nvPr>
        </p:nvSpPr>
        <p:spPr/>
        <p:txBody>
          <a:bodyPr/>
          <a:lstStyle/>
          <a:p>
            <a:r>
              <a:rPr lang="en-GB" b="1" dirty="0">
                <a:solidFill>
                  <a:schemeClr val="tx1"/>
                </a:solidFill>
              </a:rPr>
              <a:t>We often wish to dump keyed structures.</a:t>
            </a:r>
          </a:p>
          <a:p>
            <a:r>
              <a:rPr lang="en-GB" b="1" dirty="0">
                <a:solidFill>
                  <a:schemeClr val="tx1"/>
                </a:solidFill>
              </a:rPr>
              <a:t>A</a:t>
            </a:r>
            <a:r>
              <a:rPr lang="en-GB" b="1" dirty="0"/>
              <a:t> </a:t>
            </a:r>
            <a:r>
              <a:rPr lang="en-GB" b="1" dirty="0">
                <a:solidFill>
                  <a:srgbClr val="0000C8"/>
                </a:solidFill>
              </a:rPr>
              <a:t>shelve</a:t>
            </a:r>
            <a:r>
              <a:rPr lang="en-GB" b="1" dirty="0"/>
              <a:t> </a:t>
            </a:r>
            <a:r>
              <a:rPr lang="en-GB" b="1" dirty="0">
                <a:solidFill>
                  <a:schemeClr val="tx1"/>
                </a:solidFill>
              </a:rPr>
              <a:t>is a keyed pickle dumped to a database:</a:t>
            </a:r>
          </a:p>
          <a:p>
            <a:pPr marL="457200" lvl="1" indent="-230400">
              <a:buFont typeface="Arial" panose="020B0604020202020204" pitchFamily="34" charset="0"/>
              <a:buChar char="•"/>
            </a:pPr>
            <a:r>
              <a:rPr lang="en-GB" sz="1800" dirty="0"/>
              <a:t>Looks just like an ordinary dictionary.</a:t>
            </a:r>
          </a:p>
          <a:p>
            <a:pPr marL="457200" lvl="1" indent="-230400">
              <a:buFont typeface="Arial" panose="020B0604020202020204" pitchFamily="34" charset="0"/>
              <a:buChar char="•"/>
            </a:pPr>
            <a:r>
              <a:rPr lang="en-GB" sz="1800" dirty="0"/>
              <a:t>Uses a simple bundled database system, usually </a:t>
            </a:r>
            <a:r>
              <a:rPr lang="en-GB" sz="1800" b="0" dirty="0" err="1">
                <a:solidFill>
                  <a:srgbClr val="0000C8"/>
                </a:solidFill>
              </a:rPr>
              <a:t>dbm</a:t>
            </a:r>
            <a:r>
              <a:rPr lang="en-GB" sz="1800" b="0" dirty="0">
                <a:solidFill>
                  <a:srgbClr val="0000C8"/>
                </a:solidFill>
              </a:rPr>
              <a:t>.</a:t>
            </a:r>
          </a:p>
          <a:p>
            <a:pPr marL="457200" lvl="1" indent="-230400">
              <a:buFont typeface="Arial" panose="020B0604020202020204" pitchFamily="34" charset="0"/>
              <a:buChar char="•"/>
            </a:pPr>
            <a:r>
              <a:rPr lang="en-GB" sz="1800" dirty="0"/>
              <a:t>You only need methods:</a:t>
            </a:r>
            <a:r>
              <a:rPr lang="en-GB" sz="1800" b="0" dirty="0">
                <a:solidFill>
                  <a:srgbClr val="0000C8"/>
                </a:solidFill>
              </a:rPr>
              <a:t> </a:t>
            </a:r>
            <a:r>
              <a:rPr lang="en-GB" sz="1800" b="0" dirty="0">
                <a:latin typeface="Courier New" panose="02070309020205020404" pitchFamily="49" charset="0"/>
                <a:cs typeface="Courier New" panose="02070309020205020404" pitchFamily="49" charset="0"/>
              </a:rPr>
              <a:t>open()</a:t>
            </a:r>
            <a:r>
              <a:rPr lang="en-GB" sz="1800" b="0" dirty="0"/>
              <a:t>, </a:t>
            </a:r>
            <a:r>
              <a:rPr lang="en-GB" sz="1800" b="0" dirty="0">
                <a:latin typeface="Courier New" panose="02070309020205020404" pitchFamily="49" charset="0"/>
                <a:cs typeface="Courier New" panose="02070309020205020404" pitchFamily="49" charset="0"/>
              </a:rPr>
              <a:t>sync()</a:t>
            </a:r>
            <a:r>
              <a:rPr lang="en-GB" sz="1800" b="0" dirty="0">
                <a:latin typeface="+mn-lt"/>
              </a:rPr>
              <a:t>, </a:t>
            </a:r>
            <a:r>
              <a:rPr lang="en-GB" sz="1800" b="0" dirty="0">
                <a:latin typeface="Courier New" panose="02070309020205020404" pitchFamily="49" charset="0"/>
                <a:cs typeface="Courier New" panose="02070309020205020404" pitchFamily="49" charset="0"/>
              </a:rPr>
              <a:t>close()</a:t>
            </a:r>
          </a:p>
        </p:txBody>
      </p:sp>
      <p:sp>
        <p:nvSpPr>
          <p:cNvPr id="17412" name="Text Box 4"/>
          <p:cNvSpPr txBox="1">
            <a:spLocks noChangeArrowheads="1"/>
          </p:cNvSpPr>
          <p:nvPr/>
        </p:nvSpPr>
        <p:spPr bwMode="auto">
          <a:xfrm>
            <a:off x="797499" y="3365836"/>
            <a:ext cx="6294438" cy="14747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shelve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 = 'London'</a:t>
            </a:r>
          </a:p>
          <a:p>
            <a:pPr>
              <a:spcBef>
                <a:spcPct val="0"/>
              </a:spcBef>
            </a:pP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7414" name="Text Box 6"/>
          <p:cNvSpPr txBox="1">
            <a:spLocks noChangeArrowheads="1"/>
          </p:cNvSpPr>
          <p:nvPr/>
        </p:nvSpPr>
        <p:spPr bwMode="auto">
          <a:xfrm>
            <a:off x="2502398" y="4467716"/>
            <a:ext cx="3884291"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cs typeface="Courier New" panose="02070309020205020404" pitchFamily="49" charset="0"/>
              </a:rPr>
              <a:t>close()</a:t>
            </a:r>
            <a:r>
              <a:rPr lang="en-GB" sz="1600" dirty="0">
                <a:latin typeface="Consolas" panose="020B0609020204030204" pitchFamily="49" charset="0"/>
              </a:rPr>
              <a:t> </a:t>
            </a:r>
            <a:r>
              <a:rPr lang="en-GB" sz="1600" dirty="0"/>
              <a:t>does a </a:t>
            </a:r>
            <a:r>
              <a:rPr lang="en-GB" sz="1600" dirty="0">
                <a:latin typeface="Consolas" panose="020B0609020204030204" pitchFamily="49" charset="0"/>
              </a:rPr>
              <a:t>sync()- </a:t>
            </a:r>
            <a:r>
              <a:rPr lang="en-GB" sz="1600" dirty="0"/>
              <a:t>like a commit</a:t>
            </a:r>
          </a:p>
        </p:txBody>
      </p:sp>
      <p:sp>
        <p:nvSpPr>
          <p:cNvPr id="17413" name="Text Box 5"/>
          <p:cNvSpPr txBox="1">
            <a:spLocks noChangeArrowheads="1"/>
          </p:cNvSpPr>
          <p:nvPr/>
        </p:nvSpPr>
        <p:spPr bwMode="auto">
          <a:xfrm>
            <a:off x="797500" y="5250330"/>
            <a:ext cx="6294437" cy="92551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19" name="Picture 18" descr="A photograph of filled jars standing on a set of shelves.">
            <a:extLst>
              <a:ext uri="{FF2B5EF4-FFF2-40B4-BE49-F238E27FC236}">
                <a16:creationId xmlns:a16="http://schemas.microsoft.com/office/drawing/2014/main" id="{A4F6A57B-9F29-43F0-1C3C-47AFF6975128}"/>
              </a:ext>
            </a:extLst>
          </p:cNvPr>
          <p:cNvPicPr>
            <a:picLocks noChangeAspect="1"/>
          </p:cNvPicPr>
          <p:nvPr/>
        </p:nvPicPr>
        <p:blipFill>
          <a:blip r:embed="rId3"/>
          <a:stretch>
            <a:fillRect/>
          </a:stretch>
        </p:blipFill>
        <p:spPr>
          <a:xfrm>
            <a:off x="10626673" y="0"/>
            <a:ext cx="1565327" cy="6891198"/>
          </a:xfrm>
          <a:prstGeom prst="rect">
            <a:avLst/>
          </a:prstGeom>
        </p:spPr>
      </p:pic>
      <p:sp>
        <p:nvSpPr>
          <p:cNvPr id="2" name="Slide Number Placeholder 1">
            <a:extLst>
              <a:ext uri="{FF2B5EF4-FFF2-40B4-BE49-F238E27FC236}">
                <a16:creationId xmlns:a16="http://schemas.microsoft.com/office/drawing/2014/main" id="{1D2BE07F-C6E1-8522-C54D-3433188F67A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Tree>
    <p:extLst>
      <p:ext uri="{BB962C8B-B14F-4D97-AF65-F5344CB8AC3E}">
        <p14:creationId xmlns:p14="http://schemas.microsoft.com/office/powerpoint/2010/main" val="40246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Compression</a:t>
            </a:r>
          </a:p>
        </p:txBody>
      </p:sp>
      <p:sp>
        <p:nvSpPr>
          <p:cNvPr id="18435" name="Rectangle 3"/>
          <p:cNvSpPr>
            <a:spLocks noGrp="1" noChangeArrowheads="1"/>
          </p:cNvSpPr>
          <p:nvPr>
            <p:ph sz="quarter" idx="4"/>
          </p:nvPr>
        </p:nvSpPr>
        <p:spPr/>
        <p:txBody>
          <a:bodyPr/>
          <a:lstStyle/>
          <a:p>
            <a:r>
              <a:rPr lang="en-GB" b="1" dirty="0">
                <a:solidFill>
                  <a:schemeClr val="tx1"/>
                </a:solidFill>
              </a:rPr>
              <a:t>The standard library includes several modules to compress files. </a:t>
            </a:r>
          </a:p>
          <a:p>
            <a:pPr marL="457200" lvl="1" indent="-230400">
              <a:buFont typeface="Arial" panose="020B0604020202020204" pitchFamily="34" charset="0"/>
              <a:buChar char="•"/>
            </a:pPr>
            <a:r>
              <a:rPr lang="en-GB" sz="1800" dirty="0"/>
              <a:t>One popular module is </a:t>
            </a:r>
            <a:r>
              <a:rPr lang="en-GB" sz="1800" dirty="0" err="1"/>
              <a:t>gzip</a:t>
            </a:r>
            <a:r>
              <a:rPr lang="en-GB" sz="1800" dirty="0"/>
              <a:t> which provides its own open() function.</a:t>
            </a:r>
          </a:p>
          <a:p>
            <a:pPr marL="457200" lvl="1" indent="-230400">
              <a:buFont typeface="Arial" panose="020B0604020202020204" pitchFamily="34" charset="0"/>
              <a:buChar char="•"/>
            </a:pPr>
            <a:r>
              <a:rPr lang="en-GB" sz="1800" dirty="0"/>
              <a:t>Then call the usual methods on the file handle.</a:t>
            </a:r>
          </a:p>
          <a:p>
            <a:pPr marL="457200" lvl="1" indent="-230400">
              <a:buFont typeface="Arial" panose="020B0604020202020204" pitchFamily="34" charset="0"/>
              <a:buChar char="•"/>
            </a:pPr>
            <a:r>
              <a:rPr lang="en-GB" sz="1800" dirty="0"/>
              <a:t>Often used with pickles.</a:t>
            </a:r>
          </a:p>
        </p:txBody>
      </p:sp>
      <p:sp>
        <p:nvSpPr>
          <p:cNvPr id="18436" name="Text Box 4"/>
          <p:cNvSpPr txBox="1">
            <a:spLocks noChangeArrowheads="1"/>
          </p:cNvSpPr>
          <p:nvPr/>
        </p:nvSpPr>
        <p:spPr bwMode="auto">
          <a:xfrm>
            <a:off x="1003880" y="2969966"/>
            <a:ext cx="5091830" cy="15696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600" dirty="0">
                <a:solidFill>
                  <a:schemeClr val="bg1"/>
                </a:solidFill>
                <a:latin typeface="Consolas" panose="020B0609020204030204" pitchFamily="49" charset="0"/>
                <a:cs typeface="Courier New" panose="02070309020205020404" pitchFamily="49" charset="0"/>
              </a:rPr>
              <a:t>import </a:t>
            </a:r>
            <a:r>
              <a:rPr lang="en-GB" sz="1600" dirty="0" err="1">
                <a:solidFill>
                  <a:schemeClr val="bg1"/>
                </a:solidFill>
                <a:latin typeface="Consolas" panose="020B0609020204030204" pitchFamily="49" charset="0"/>
                <a:cs typeface="Courier New" panose="02070309020205020404" pitchFamily="49" charset="0"/>
              </a:rPr>
              <a:t>gzip</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f_outp</a:t>
            </a:r>
            <a:r>
              <a:rPr lang="en-GB" sz="1600" dirty="0">
                <a:solidFill>
                  <a:schemeClr val="bg1"/>
                </a:solidFill>
                <a:latin typeface="Consolas" panose="020B0609020204030204" pitchFamily="49" charset="0"/>
                <a:cs typeface="Courier New" panose="02070309020205020404" pitchFamily="49" charset="0"/>
              </a:rPr>
              <a:t> = </a:t>
            </a:r>
            <a:r>
              <a:rPr lang="en-GB" sz="1600" b="1" dirty="0" err="1">
                <a:solidFill>
                  <a:srgbClr val="FFFF00"/>
                </a:solidFill>
                <a:latin typeface="Consolas" panose="020B0609020204030204" pitchFamily="49" charset="0"/>
                <a:cs typeface="Courier New" panose="02070309020205020404" pitchFamily="49" charset="0"/>
              </a:rPr>
              <a:t>gzip.open</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capitals.pgz</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wb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pickle.dump</a:t>
            </a:r>
            <a:r>
              <a:rPr lang="en-GB" sz="1600" dirty="0">
                <a:solidFill>
                  <a:schemeClr val="bg1"/>
                </a:solidFill>
                <a:latin typeface="Consolas" panose="020B0609020204030204" pitchFamily="49" charset="0"/>
                <a:cs typeface="Courier New" panose="02070309020205020404" pitchFamily="49" charset="0"/>
              </a:rPr>
              <a:t>(caps, </a:t>
            </a:r>
            <a:r>
              <a:rPr lang="en-GB" sz="1600" dirty="0" err="1">
                <a:solidFill>
                  <a:schemeClr val="bg1"/>
                </a:solidFill>
                <a:latin typeface="Consolas" panose="020B0609020204030204" pitchFamily="49" charset="0"/>
                <a:cs typeface="Courier New" panose="02070309020205020404" pitchFamily="49" charset="0"/>
              </a:rPr>
              <a:t>f_outp</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f_outp.close</a:t>
            </a:r>
            <a:r>
              <a:rPr lang="en-GB" sz="1600" dirty="0">
                <a:solidFill>
                  <a:schemeClr val="bg1"/>
                </a:solidFill>
                <a:latin typeface="Consolas" panose="020B0609020204030204" pitchFamily="49" charset="0"/>
                <a:cs typeface="Courier New" panose="02070309020205020404" pitchFamily="49" charset="0"/>
              </a:rPr>
              <a:t>()</a:t>
            </a:r>
          </a:p>
        </p:txBody>
      </p:sp>
      <p:sp>
        <p:nvSpPr>
          <p:cNvPr id="18437" name="Text Box 5"/>
          <p:cNvSpPr txBox="1">
            <a:spLocks noChangeArrowheads="1"/>
          </p:cNvSpPr>
          <p:nvPr/>
        </p:nvSpPr>
        <p:spPr bwMode="auto">
          <a:xfrm>
            <a:off x="1003880" y="4726590"/>
            <a:ext cx="5091830" cy="163121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600" dirty="0">
                <a:solidFill>
                  <a:schemeClr val="bg1"/>
                </a:solidFill>
                <a:latin typeface="Consolas" panose="020B0609020204030204" pitchFamily="49" charset="0"/>
                <a:cs typeface="Courier New" panose="02070309020205020404" pitchFamily="49" charset="0"/>
              </a:rPr>
              <a:t>import </a:t>
            </a:r>
            <a:r>
              <a:rPr lang="en-GB" sz="1600" dirty="0" err="1">
                <a:solidFill>
                  <a:schemeClr val="bg1"/>
                </a:solidFill>
                <a:latin typeface="Consolas" panose="020B0609020204030204" pitchFamily="49" charset="0"/>
                <a:cs typeface="Courier New" panose="02070309020205020404" pitchFamily="49" charset="0"/>
              </a:rPr>
              <a:t>gzip</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f_inp</a:t>
            </a:r>
            <a:r>
              <a:rPr lang="en-GB" sz="1600" dirty="0">
                <a:solidFill>
                  <a:schemeClr val="bg1"/>
                </a:solidFill>
                <a:latin typeface="Consolas" panose="020B0609020204030204" pitchFamily="49" charset="0"/>
                <a:cs typeface="Courier New" panose="02070309020205020404" pitchFamily="49" charset="0"/>
              </a:rPr>
              <a:t> = </a:t>
            </a:r>
            <a:r>
              <a:rPr lang="en-GB" sz="1600" b="1" dirty="0" err="1">
                <a:solidFill>
                  <a:srgbClr val="FFFF00"/>
                </a:solidFill>
                <a:latin typeface="Consolas" panose="020B0609020204030204" pitchFamily="49" charset="0"/>
                <a:cs typeface="Courier New" panose="02070309020205020404" pitchFamily="49" charset="0"/>
              </a:rPr>
              <a:t>gzip.open</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capitals.pgz</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rb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caps = </a:t>
            </a:r>
            <a:r>
              <a:rPr lang="en-GB" sz="1600" dirty="0" err="1">
                <a:solidFill>
                  <a:schemeClr val="bg1"/>
                </a:solidFill>
                <a:latin typeface="Consolas" panose="020B0609020204030204" pitchFamily="49" charset="0"/>
                <a:cs typeface="Courier New" panose="02070309020205020404" pitchFamily="49" charset="0"/>
              </a:rPr>
              <a:t>pickle.load</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f_inp</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f_inp.close</a:t>
            </a:r>
            <a:r>
              <a:rPr lang="en-GB" sz="1600" dirty="0">
                <a:solidFill>
                  <a:schemeClr val="bg1"/>
                </a:solidFill>
                <a:latin typeface="Consolas" panose="020B0609020204030204" pitchFamily="49" charset="0"/>
                <a:cs typeface="Courier New" panose="02070309020205020404" pitchFamily="49" charset="0"/>
              </a:rPr>
              <a:t>()</a:t>
            </a:r>
          </a:p>
        </p:txBody>
      </p:sp>
      <p:pic>
        <p:nvPicPr>
          <p:cNvPr id="11" name="Picture 10" descr="A graphic that shows cogs representing running code that produce a .pgz (Python compressed archive) file">
            <a:extLst>
              <a:ext uri="{FF2B5EF4-FFF2-40B4-BE49-F238E27FC236}">
                <a16:creationId xmlns:a16="http://schemas.microsoft.com/office/drawing/2014/main" id="{F30828AE-85C3-AC53-7675-02CBD36AEECB}"/>
              </a:ext>
            </a:extLst>
          </p:cNvPr>
          <p:cNvPicPr>
            <a:picLocks noChangeAspect="1"/>
          </p:cNvPicPr>
          <p:nvPr/>
        </p:nvPicPr>
        <p:blipFill>
          <a:blip r:embed="rId3"/>
          <a:stretch>
            <a:fillRect/>
          </a:stretch>
        </p:blipFill>
        <p:spPr>
          <a:xfrm>
            <a:off x="6257332" y="3249356"/>
            <a:ext cx="5353050" cy="2581275"/>
          </a:xfrm>
          <a:prstGeom prst="rect">
            <a:avLst/>
          </a:prstGeom>
        </p:spPr>
      </p:pic>
      <p:sp>
        <p:nvSpPr>
          <p:cNvPr id="2" name="Slide Number Placeholder 1">
            <a:extLst>
              <a:ext uri="{FF2B5EF4-FFF2-40B4-BE49-F238E27FC236}">
                <a16:creationId xmlns:a16="http://schemas.microsoft.com/office/drawing/2014/main" id="{B5336C97-56CE-CB34-7119-41592A1343E8}"/>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56492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indent="-285750">
              <a:lnSpc>
                <a:spcPct val="110000"/>
              </a:lnSpc>
              <a:buFont typeface="Arial" panose="020B0604020202020204" pitchFamily="34" charset="0"/>
              <a:buChar char="•"/>
            </a:pPr>
            <a:r>
              <a:rPr lang="en-GB" dirty="0"/>
              <a:t>Write code that reads and writes data sequentially and randomly to and from text and binary files</a:t>
            </a:r>
          </a:p>
          <a:p>
            <a:pPr marL="285750" indent="-285750">
              <a:lnSpc>
                <a:spcPct val="110000"/>
              </a:lnSpc>
              <a:buFont typeface="Arial" panose="020B0604020202020204" pitchFamily="34" charset="0"/>
              <a:buChar char="•"/>
            </a:pPr>
            <a:r>
              <a:rPr lang="en-GB" dirty="0"/>
              <a:t>Understand how to read and write to standard streams</a:t>
            </a:r>
          </a:p>
          <a:p>
            <a:pPr marL="285750" indent="-285750">
              <a:lnSpc>
                <a:spcPct val="110000"/>
              </a:lnSpc>
              <a:buFont typeface="Arial" panose="020B0604020202020204" pitchFamily="34" charset="0"/>
              <a:buChar char="•"/>
            </a:pPr>
            <a:r>
              <a:rPr lang="en-GB" dirty="0"/>
              <a:t>Preserve complex objects using Pickles and Shelves</a:t>
            </a:r>
          </a:p>
          <a:p>
            <a:pPr marL="285750" indent="-285750">
              <a:lnSpc>
                <a:spcPct val="110000"/>
              </a:lnSpc>
              <a:buFont typeface="Arial" panose="020B0604020202020204" pitchFamily="34" charset="0"/>
              <a:buChar char="•"/>
            </a:pPr>
            <a:r>
              <a:rPr lang="en-GB" dirty="0"/>
              <a:t>Use compression techniques to reduce file footprints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Other compression modules</a:t>
            </a:r>
          </a:p>
        </p:txBody>
      </p:sp>
      <p:sp>
        <p:nvSpPr>
          <p:cNvPr id="2" name="Text Placeholder 1"/>
          <p:cNvSpPr>
            <a:spLocks noGrp="1"/>
          </p:cNvSpPr>
          <p:nvPr>
            <p:ph sz="quarter" idx="4"/>
          </p:nvPr>
        </p:nvSpPr>
        <p:spPr/>
        <p:txBody>
          <a:bodyPr>
            <a:normAutofit/>
          </a:bodyPr>
          <a:lstStyle/>
          <a:p>
            <a:r>
              <a:rPr lang="en-GB" b="1" dirty="0">
                <a:solidFill>
                  <a:schemeClr val="tx1"/>
                </a:solidFill>
              </a:rPr>
              <a:t>Can compress/decompress in memory, or to/from a file</a:t>
            </a:r>
          </a:p>
          <a:p>
            <a:pPr marL="457200" lvl="1" indent="-230400">
              <a:buFont typeface="Arial" panose="020B0604020202020204" pitchFamily="34" charset="0"/>
              <a:buChar char="•"/>
            </a:pPr>
            <a:r>
              <a:rPr lang="en-GB" sz="1800" dirty="0" err="1"/>
              <a:t>zlib</a:t>
            </a:r>
            <a:r>
              <a:rPr lang="en-GB" sz="1800" dirty="0"/>
              <a:t>		GNU </a:t>
            </a:r>
            <a:r>
              <a:rPr lang="en-GB" sz="1800" dirty="0" err="1"/>
              <a:t>zlib</a:t>
            </a:r>
            <a:r>
              <a:rPr lang="en-GB" sz="1800" dirty="0"/>
              <a:t> compression API</a:t>
            </a:r>
          </a:p>
          <a:p>
            <a:pPr marL="457200" lvl="1" indent="-230400">
              <a:buFont typeface="Arial" panose="020B0604020202020204" pitchFamily="34" charset="0"/>
              <a:buChar char="•"/>
            </a:pPr>
            <a:r>
              <a:rPr lang="en-GB" sz="1800" dirty="0"/>
              <a:t>bz2		bzip2 compression</a:t>
            </a:r>
          </a:p>
          <a:p>
            <a:pPr marL="457200" lvl="1" indent="-230400">
              <a:buFont typeface="Arial" panose="020B0604020202020204" pitchFamily="34" charset="0"/>
              <a:buChar char="•"/>
            </a:pPr>
            <a:r>
              <a:rPr lang="en-GB" sz="1800" dirty="0" err="1"/>
              <a:t>zipfile</a:t>
            </a:r>
            <a:r>
              <a:rPr lang="en-GB" sz="1800" dirty="0"/>
              <a:t>	Zip archive access (</a:t>
            </a:r>
            <a:r>
              <a:rPr lang="en-GB" sz="1800" dirty="0" err="1"/>
              <a:t>pkzip</a:t>
            </a:r>
            <a:r>
              <a:rPr lang="en-GB" sz="1800" dirty="0"/>
              <a:t> compatible)</a:t>
            </a:r>
          </a:p>
          <a:p>
            <a:pPr marL="457200" lvl="1" indent="-230400">
              <a:buFont typeface="Arial" panose="020B0604020202020204" pitchFamily="34" charset="0"/>
              <a:buChar char="•"/>
            </a:pPr>
            <a:r>
              <a:rPr lang="en-GB" sz="1800" dirty="0"/>
              <a:t>tarfile	</a:t>
            </a:r>
            <a:r>
              <a:rPr lang="en-GB" sz="1800" dirty="0" err="1"/>
              <a:t>TapeARchive</a:t>
            </a:r>
            <a:r>
              <a:rPr lang="en-GB" sz="1800" dirty="0"/>
              <a:t> (tar) access</a:t>
            </a:r>
          </a:p>
          <a:p>
            <a:pPr marL="457200" lvl="1" indent="-230400">
              <a:buFont typeface="Arial" panose="020B0604020202020204" pitchFamily="34" charset="0"/>
              <a:buChar char="•"/>
            </a:pPr>
            <a:r>
              <a:rPr lang="en-GB" sz="1800" dirty="0" err="1"/>
              <a:t>shutil</a:t>
            </a:r>
            <a:r>
              <a:rPr lang="en-GB" sz="1800" dirty="0"/>
              <a:t>	High level archiving operations</a:t>
            </a:r>
          </a:p>
          <a:p>
            <a:pPr lvl="1"/>
            <a:endParaRPr lang="en-GB" dirty="0"/>
          </a:p>
          <a:p>
            <a:pPr lvl="1"/>
            <a:endParaRPr lang="en-GB" dirty="0"/>
          </a:p>
          <a:p>
            <a:pPr lvl="1"/>
            <a:endParaRPr lang="en-GB" dirty="0"/>
          </a:p>
          <a:p>
            <a:pPr lvl="1"/>
            <a:endParaRPr lang="en-GB" dirty="0"/>
          </a:p>
          <a:p>
            <a:pPr lvl="1"/>
            <a:endParaRPr lang="en-GB" dirty="0"/>
          </a:p>
        </p:txBody>
      </p:sp>
      <p:sp>
        <p:nvSpPr>
          <p:cNvPr id="4" name="TextBox 3"/>
          <p:cNvSpPr txBox="1"/>
          <p:nvPr/>
        </p:nvSpPr>
        <p:spPr>
          <a:xfrm>
            <a:off x="1234842" y="3608299"/>
            <a:ext cx="6728268" cy="3046988"/>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solidFill>
                  <a:schemeClr val="bg1"/>
                </a:solidFill>
                <a:latin typeface="Consolas" panose="020B0609020204030204" pitchFamily="49" charset="0"/>
                <a:cs typeface="Courier New" pitchFamily="49" charset="0"/>
              </a:rPr>
              <a:t>import tarfile</a:t>
            </a:r>
          </a:p>
          <a:p>
            <a:r>
              <a:rPr lang="en-GB" sz="1600" dirty="0">
                <a:solidFill>
                  <a:schemeClr val="bg1"/>
                </a:solidFill>
                <a:latin typeface="Consolas" panose="020B0609020204030204" pitchFamily="49" charset="0"/>
                <a:cs typeface="Courier New" pitchFamily="49" charset="0"/>
              </a:rPr>
              <a:t>import time</a:t>
            </a:r>
          </a:p>
          <a:p>
            <a:endParaRPr lang="en-GB" sz="1600" dirty="0">
              <a:solidFill>
                <a:schemeClr val="bg1"/>
              </a:solidFill>
              <a:latin typeface="Consolas" panose="020B0609020204030204" pitchFamily="49" charset="0"/>
              <a:cs typeface="Courier New" pitchFamily="49" charset="0"/>
            </a:endParaRPr>
          </a:p>
          <a:p>
            <a:r>
              <a:rPr lang="en-GB" sz="1600" dirty="0">
                <a:solidFill>
                  <a:schemeClr val="bg1"/>
                </a:solidFill>
                <a:latin typeface="Consolas" panose="020B0609020204030204" pitchFamily="49" charset="0"/>
                <a:cs typeface="Courier New" pitchFamily="49" charset="0"/>
              </a:rPr>
              <a:t>filename = 'qapyth3_linux.tgz'</a:t>
            </a:r>
          </a:p>
          <a:p>
            <a:r>
              <a:rPr lang="en-GB" sz="1600" dirty="0">
                <a:solidFill>
                  <a:schemeClr val="bg1"/>
                </a:solidFill>
                <a:latin typeface="Consolas" panose="020B0609020204030204" pitchFamily="49" charset="0"/>
                <a:cs typeface="Courier New" pitchFamily="49" charset="0"/>
              </a:rPr>
              <a:t>if </a:t>
            </a:r>
            <a:r>
              <a:rPr lang="en-GB" sz="1600" dirty="0" err="1">
                <a:solidFill>
                  <a:schemeClr val="bg1"/>
                </a:solidFill>
                <a:latin typeface="Consolas" panose="020B0609020204030204" pitchFamily="49" charset="0"/>
                <a:cs typeface="Courier New" pitchFamily="49" charset="0"/>
              </a:rPr>
              <a:t>tarfile.is_tarfile</a:t>
            </a:r>
            <a:r>
              <a:rPr lang="en-GB" sz="1600" dirty="0">
                <a:solidFill>
                  <a:schemeClr val="bg1"/>
                </a:solidFill>
                <a:latin typeface="Consolas" panose="020B0609020204030204" pitchFamily="49" charset="0"/>
                <a:cs typeface="Courier New" pitchFamily="49" charset="0"/>
              </a:rPr>
              <a:t>(filename):</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a:t>
            </a:r>
            <a:r>
              <a:rPr lang="en-GB" sz="1600" dirty="0">
                <a:solidFill>
                  <a:schemeClr val="bg1"/>
                </a:solidFill>
                <a:latin typeface="Consolas" panose="020B0609020204030204" pitchFamily="49" charset="0"/>
                <a:cs typeface="Courier New" pitchFamily="49" charset="0"/>
              </a:rPr>
              <a:t> = </a:t>
            </a:r>
            <a:r>
              <a:rPr lang="en-GB" sz="1600" dirty="0" err="1">
                <a:solidFill>
                  <a:schemeClr val="bg1"/>
                </a:solidFill>
                <a:latin typeface="Consolas" panose="020B0609020204030204" pitchFamily="49" charset="0"/>
                <a:cs typeface="Courier New" pitchFamily="49" charset="0"/>
              </a:rPr>
              <a:t>tarfile.open</a:t>
            </a:r>
            <a:r>
              <a:rPr lang="en-GB" sz="1600" dirty="0">
                <a:solidFill>
                  <a:schemeClr val="bg1"/>
                </a:solidFill>
                <a:latin typeface="Consolas" panose="020B0609020204030204" pitchFamily="49" charset="0"/>
                <a:cs typeface="Courier New" pitchFamily="49" charset="0"/>
              </a:rPr>
              <a:t>(filename, 'r')</a:t>
            </a:r>
          </a:p>
          <a:p>
            <a:r>
              <a:rPr lang="en-GB" sz="1600" dirty="0">
                <a:solidFill>
                  <a:schemeClr val="bg1"/>
                </a:solidFill>
                <a:latin typeface="Consolas" panose="020B0609020204030204" pitchFamily="49" charset="0"/>
                <a:cs typeface="Courier New" pitchFamily="49" charset="0"/>
              </a:rPr>
              <a:t>    </a:t>
            </a:r>
          </a:p>
          <a:p>
            <a:r>
              <a:rPr lang="en-GB" sz="1600" dirty="0">
                <a:solidFill>
                  <a:schemeClr val="bg1"/>
                </a:solidFill>
                <a:latin typeface="Consolas" panose="020B0609020204030204" pitchFamily="49" charset="0"/>
                <a:cs typeface="Courier New" pitchFamily="49" charset="0"/>
              </a:rPr>
              <a:t>    for </a:t>
            </a:r>
            <a:r>
              <a:rPr lang="en-GB" sz="1600" dirty="0" err="1">
                <a:solidFill>
                  <a:schemeClr val="bg1"/>
                </a:solidFill>
                <a:latin typeface="Consolas" panose="020B0609020204030204" pitchFamily="49" charset="0"/>
                <a:cs typeface="Courier New" pitchFamily="49" charset="0"/>
              </a:rPr>
              <a:t>mdata</a:t>
            </a:r>
            <a:r>
              <a:rPr lang="en-GB" sz="1600" dirty="0">
                <a:solidFill>
                  <a:schemeClr val="bg1"/>
                </a:solidFill>
                <a:latin typeface="Consolas" panose="020B0609020204030204" pitchFamily="49" charset="0"/>
                <a:cs typeface="Courier New" pitchFamily="49" charset="0"/>
              </a:rPr>
              <a:t> in </a:t>
            </a:r>
            <a:r>
              <a:rPr lang="en-GB" sz="1600" dirty="0" err="1">
                <a:solidFill>
                  <a:schemeClr val="bg1"/>
                </a:solidFill>
                <a:latin typeface="Consolas" panose="020B0609020204030204" pitchFamily="49" charset="0"/>
                <a:cs typeface="Courier New" pitchFamily="49" charset="0"/>
              </a:rPr>
              <a:t>tfo.getmembers</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tm = </a:t>
            </a:r>
            <a:r>
              <a:rPr lang="en-GB" sz="1600" dirty="0" err="1">
                <a:solidFill>
                  <a:schemeClr val="bg1"/>
                </a:solidFill>
                <a:latin typeface="Consolas" panose="020B0609020204030204" pitchFamily="49" charset="0"/>
                <a:cs typeface="Courier New" pitchFamily="49" charset="0"/>
              </a:rPr>
              <a:t>time.localtime</a:t>
            </a:r>
            <a:r>
              <a:rPr lang="en-GB" sz="1600" dirty="0">
                <a:solidFill>
                  <a:schemeClr val="bg1"/>
                </a:solidFill>
                <a:latin typeface="Consolas" panose="020B0609020204030204" pitchFamily="49" charset="0"/>
                <a:cs typeface="Courier New" pitchFamily="49" charset="0"/>
              </a:rPr>
              <a:t>(</a:t>
            </a:r>
            <a:r>
              <a:rPr lang="en-GB" sz="1600" dirty="0" err="1">
                <a:solidFill>
                  <a:schemeClr val="bg1"/>
                </a:solidFill>
                <a:latin typeface="Consolas" panose="020B0609020204030204" pitchFamily="49" charset="0"/>
                <a:cs typeface="Courier New" pitchFamily="49" charset="0"/>
              </a:rPr>
              <a:t>mdata.mtime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print("%-12s %s" % (mdata.name, </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time.strftime</a:t>
            </a:r>
            <a:r>
              <a:rPr lang="en-GB" sz="1600" dirty="0">
                <a:solidFill>
                  <a:schemeClr val="bg1"/>
                </a:solidFill>
                <a:latin typeface="Consolas" panose="020B0609020204030204" pitchFamily="49" charset="0"/>
                <a:cs typeface="Courier New" pitchFamily="49" charset="0"/>
              </a:rPr>
              <a:t>("%d/%m/%Y %X", tm)))</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tfo.close</a:t>
            </a:r>
            <a:r>
              <a:rPr lang="en-GB" sz="1600" dirty="0">
                <a:solidFill>
                  <a:schemeClr val="bg1"/>
                </a:solidFill>
                <a:latin typeface="Consolas" panose="020B0609020204030204" pitchFamily="49" charset="0"/>
                <a:cs typeface="Courier New" pitchFamily="49" charset="0"/>
              </a:rPr>
              <a:t>()</a:t>
            </a:r>
          </a:p>
        </p:txBody>
      </p:sp>
      <p:sp>
        <p:nvSpPr>
          <p:cNvPr id="5" name="TextBox 4"/>
          <p:cNvSpPr txBox="1"/>
          <p:nvPr/>
        </p:nvSpPr>
        <p:spPr>
          <a:xfrm>
            <a:off x="8090618" y="1734238"/>
            <a:ext cx="2281123" cy="1323439"/>
          </a:xfrm>
          <a:prstGeom prst="rect">
            <a:avLst/>
          </a:prstGeom>
          <a:noFill/>
          <a:ln>
            <a:solidFill>
              <a:schemeClr val="tx1"/>
            </a:solidFill>
          </a:ln>
          <a:effectLst/>
        </p:spPr>
        <p:txBody>
          <a:bodyPr wrap="square" rtlCol="0">
            <a:spAutoFit/>
          </a:bodyPr>
          <a:lstStyle/>
          <a:p>
            <a:r>
              <a:rPr lang="en-GB" sz="2000" dirty="0"/>
              <a:t>All these modules are in the Python standard library</a:t>
            </a:r>
          </a:p>
        </p:txBody>
      </p:sp>
      <p:sp>
        <p:nvSpPr>
          <p:cNvPr id="6" name="Slide Number Placeholder 5">
            <a:extLst>
              <a:ext uri="{FF2B5EF4-FFF2-40B4-BE49-F238E27FC236}">
                <a16:creationId xmlns:a16="http://schemas.microsoft.com/office/drawing/2014/main" id="{269F1B86-A55A-F8A0-FF1C-1873BB082D03}"/>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382059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When reading a file using the file object, what method is best for reading the entire file into a single string?</a:t>
            </a:r>
          </a:p>
          <a:p>
            <a:pPr marL="538163" indent="-274638">
              <a:spcBef>
                <a:spcPts val="600"/>
              </a:spcBef>
              <a:buFont typeface="+mj-lt"/>
              <a:buAutoNum type="alphaLcPeriod"/>
            </a:pPr>
            <a:r>
              <a:rPr lang="en-GB" dirty="0"/>
              <a:t>read()</a:t>
            </a:r>
          </a:p>
          <a:p>
            <a:pPr marL="538163" lvl="0" indent="-274638">
              <a:spcBef>
                <a:spcPts val="600"/>
              </a:spcBef>
              <a:buFont typeface="+mj-lt"/>
              <a:buAutoNum type="alphaLcPeriod" startAt="2"/>
            </a:pPr>
            <a:r>
              <a:rPr lang="en-GB" dirty="0" err="1"/>
              <a:t>readlines</a:t>
            </a:r>
            <a:r>
              <a:rPr lang="en-GB" dirty="0"/>
              <a:t>()</a:t>
            </a:r>
          </a:p>
          <a:p>
            <a:pPr marL="538163" lvl="0" indent="-274638">
              <a:spcBef>
                <a:spcPts val="600"/>
              </a:spcBef>
              <a:buFont typeface="+mj-lt"/>
              <a:buAutoNum type="alphaLcPeriod" startAt="2"/>
            </a:pPr>
            <a:r>
              <a:rPr lang="en-GB" dirty="0" err="1"/>
              <a:t>readline</a:t>
            </a:r>
            <a:r>
              <a:rPr lang="en-GB" dirty="0"/>
              <a:t>()</a:t>
            </a:r>
          </a:p>
          <a:p>
            <a:pPr marL="538163" lvl="0" indent="-274638">
              <a:spcBef>
                <a:spcPts val="600"/>
              </a:spcBef>
              <a:buFont typeface="+mj-lt"/>
              <a:buAutoNum type="alphaLcPeriod" startAt="2"/>
            </a:pPr>
            <a:r>
              <a:rPr lang="en-GB" dirty="0" err="1"/>
              <a:t>readall</a:t>
            </a:r>
            <a:r>
              <a:rPr lang="en-GB" dirty="0"/>
              <a:t>()</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method is used to set the position of a file pointer?</a:t>
            </a:r>
          </a:p>
          <a:p>
            <a:pPr marL="538163" indent="-274638">
              <a:spcBef>
                <a:spcPts val="600"/>
              </a:spcBef>
              <a:buFont typeface="+mj-lt"/>
              <a:buAutoNum type="alphaLcPeriod"/>
            </a:pPr>
            <a:r>
              <a:rPr lang="en-GB" dirty="0"/>
              <a:t>tell()</a:t>
            </a:r>
          </a:p>
          <a:p>
            <a:pPr marL="538163" lvl="0" indent="-274638">
              <a:spcBef>
                <a:spcPts val="600"/>
              </a:spcBef>
              <a:buFont typeface="+mj-lt"/>
              <a:buAutoNum type="alphaLcPeriod" startAt="2"/>
            </a:pPr>
            <a:r>
              <a:rPr lang="en-GB" dirty="0"/>
              <a:t>seek()</a:t>
            </a:r>
          </a:p>
          <a:p>
            <a:pPr marL="538163" lvl="0" indent="-274638">
              <a:spcBef>
                <a:spcPts val="600"/>
              </a:spcBef>
              <a:buFont typeface="+mj-lt"/>
              <a:buAutoNum type="alphaLcPeriod" startAt="2"/>
            </a:pPr>
            <a:r>
              <a:rPr lang="en-GB" dirty="0" err="1"/>
              <a:t>ftell</a:t>
            </a:r>
            <a:r>
              <a:rPr lang="en-GB" dirty="0"/>
              <a:t>()</a:t>
            </a:r>
          </a:p>
          <a:p>
            <a:pPr marL="538163" lvl="0" indent="-274638">
              <a:spcBef>
                <a:spcPts val="600"/>
              </a:spcBef>
              <a:buFont typeface="+mj-lt"/>
              <a:buAutoNum type="alphaLcPeriod" startAt="2"/>
            </a:pPr>
            <a:r>
              <a:rPr lang="en-GB" dirty="0" err="1"/>
              <a:t>fseek</a:t>
            </a:r>
            <a:r>
              <a:rPr lang="en-GB" dirty="0"/>
              <a:t>()</a:t>
            </a:r>
          </a:p>
          <a:p>
            <a:pPr lvl="0">
              <a:spcBef>
                <a:spcPts val="600"/>
              </a:spcBef>
            </a:pP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6679721" cy="4507271"/>
          </a:xfrm>
        </p:spPr>
        <p:txBody>
          <a:bodyPr/>
          <a:lstStyle/>
          <a:p>
            <a:pPr marL="342900" indent="-342900">
              <a:buFont typeface="+mj-lt"/>
              <a:buAutoNum type="arabicPeriod" startAt="3"/>
            </a:pPr>
            <a:r>
              <a:rPr lang="en-GB" b="1" dirty="0"/>
              <a:t>Which of the following code snippets correctly uses Python’s with statement to ensure that a file is automatically closed after its contents are read?</a:t>
            </a:r>
          </a:p>
          <a:p>
            <a:pPr marL="717550" indent="-342900">
              <a:buFont typeface="+mj-lt"/>
              <a:buAutoNum type="alphaLcPeriod"/>
            </a:pPr>
            <a:r>
              <a:rPr lang="en-GB" dirty="0">
                <a:latin typeface="Consolas" panose="020B0609020204030204" pitchFamily="49" charset="0"/>
              </a:rPr>
              <a:t>file = open("data.txt", "r").with:</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file.read</a:t>
            </a:r>
            <a:r>
              <a:rPr lang="en-GB" dirty="0">
                <a:latin typeface="Consolas" panose="020B0609020204030204" pitchFamily="49" charset="0"/>
              </a:rPr>
              <a:t>()</a:t>
            </a:r>
            <a:br>
              <a:rPr lang="en-GB" dirty="0">
                <a:latin typeface="Consolas" panose="020B0609020204030204" pitchFamily="49" charset="0"/>
              </a:rPr>
            </a:br>
            <a:r>
              <a:rPr lang="en-GB" dirty="0">
                <a:latin typeface="Consolas" panose="020B0609020204030204" pitchFamily="49" charset="0"/>
              </a:rPr>
              <a:t>    </a:t>
            </a:r>
            <a:r>
              <a:rPr lang="en-GB" dirty="0" err="1">
                <a:latin typeface="Consolas" panose="020B0609020204030204" pitchFamily="49" charset="0"/>
              </a:rPr>
              <a:t>file.close</a:t>
            </a:r>
            <a:r>
              <a:rPr lang="en-GB" dirty="0">
                <a:latin typeface="Consolas" panose="020B0609020204030204" pitchFamily="49" charset="0"/>
              </a:rPr>
              <a:t>()</a:t>
            </a:r>
          </a:p>
          <a:p>
            <a:pPr marL="717550" indent="-342900">
              <a:buFont typeface="+mj-lt"/>
              <a:buAutoNum type="alphaLcPeriod"/>
            </a:pPr>
            <a:r>
              <a:rPr lang="en-GB" dirty="0">
                <a:latin typeface="Consolas" panose="020B0609020204030204" pitchFamily="49" charset="0"/>
              </a:rPr>
              <a:t>with open("data.txt", "r") as file:</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file.read</a:t>
            </a:r>
            <a:r>
              <a:rPr lang="en-GB" dirty="0">
                <a:latin typeface="Consolas" panose="020B0609020204030204" pitchFamily="49" charset="0"/>
              </a:rPr>
              <a:t>()</a:t>
            </a:r>
          </a:p>
          <a:p>
            <a:pPr marL="717550" indent="-342900">
              <a:buFont typeface="+mj-lt"/>
              <a:buAutoNum type="alphaLcPeriod"/>
            </a:pPr>
            <a:r>
              <a:rPr lang="en-GB" dirty="0">
                <a:latin typeface="Consolas" panose="020B0609020204030204" pitchFamily="49" charset="0"/>
              </a:rPr>
              <a:t>file = open("data.txt", "r") as f:</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f.read</a:t>
            </a:r>
            <a:r>
              <a:rPr lang="en-GB" dirty="0">
                <a:latin typeface="Consolas" panose="020B0609020204030204" pitchFamily="49" charset="0"/>
              </a:rPr>
              <a:t>()</a:t>
            </a:r>
          </a:p>
          <a:p>
            <a:pPr marL="717550" indent="-342900">
              <a:buFont typeface="+mj-lt"/>
              <a:buAutoNum type="alphaLcPeriod"/>
            </a:pPr>
            <a:r>
              <a:rPr lang="en-GB" dirty="0">
                <a:latin typeface="Consolas" panose="020B0609020204030204" pitchFamily="49" charset="0"/>
              </a:rPr>
              <a:t>with open("data.txt", "r"):</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file.read</a:t>
            </a:r>
            <a:r>
              <a:rPr lang="en-GB" dirty="0">
                <a:latin typeface="Consolas" panose="020B0609020204030204" pitchFamily="49" charset="0"/>
              </a:rPr>
              <a:t>()</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025B-00FF-5025-6D43-661225E08B59}"/>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31141FCF-2F31-6967-8F2A-95B58CDD38D9}"/>
              </a:ext>
            </a:extLst>
          </p:cNvPr>
          <p:cNvSpPr>
            <a:spLocks noGrp="1"/>
          </p:cNvSpPr>
          <p:nvPr>
            <p:ph type="body" sz="quarter" idx="13"/>
          </p:nvPr>
        </p:nvSpPr>
        <p:spPr/>
        <p:txBody>
          <a:bodyPr/>
          <a:lstStyle/>
          <a:p>
            <a:r>
              <a:rPr lang="en-GB" b="1" dirty="0"/>
              <a:t>3. What is the main purpose of pickling in Python?:</a:t>
            </a:r>
          </a:p>
          <a:p>
            <a:r>
              <a:rPr lang="en-GB" dirty="0"/>
              <a:t> </a:t>
            </a:r>
          </a:p>
          <a:p>
            <a:pPr marL="717550" lvl="0" indent="-342900">
              <a:buFont typeface="+mj-lt"/>
              <a:buAutoNum type="alphaLcPeriod"/>
            </a:pPr>
            <a:r>
              <a:rPr lang="en-GB" dirty="0"/>
              <a:t>To convert a Python object into a JSON string for web communication. </a:t>
            </a:r>
          </a:p>
          <a:p>
            <a:pPr marL="717550" lvl="0" indent="-342900">
              <a:buFont typeface="+mj-lt"/>
              <a:buAutoNum type="alphaLcPeriod"/>
            </a:pPr>
            <a:r>
              <a:rPr lang="en-GB" dirty="0"/>
              <a:t>To convert a Python object into a byte stream so it can be saved to a file or transferred over a network.</a:t>
            </a:r>
          </a:p>
          <a:p>
            <a:pPr marL="717550" lvl="0" indent="-342900">
              <a:buFont typeface="+mj-lt"/>
              <a:buAutoNum type="alphaLcPeriod"/>
            </a:pPr>
            <a:r>
              <a:rPr lang="en-GB" dirty="0"/>
              <a:t>To compress a Python file to reduce its size.</a:t>
            </a:r>
          </a:p>
          <a:p>
            <a:pPr marL="717550" lvl="0" indent="-342900">
              <a:buFont typeface="+mj-lt"/>
              <a:buAutoNum type="alphaLcPeriod"/>
            </a:pPr>
            <a:r>
              <a:rPr lang="en-GB" dirty="0"/>
              <a:t>To encrypt Python data for secure storage.</a:t>
            </a:r>
          </a:p>
        </p:txBody>
      </p:sp>
    </p:spTree>
    <p:extLst>
      <p:ext uri="{BB962C8B-B14F-4D97-AF65-F5344CB8AC3E}">
        <p14:creationId xmlns:p14="http://schemas.microsoft.com/office/powerpoint/2010/main" val="105624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p:txBody>
          <a:bodyPr/>
          <a:lstStyle/>
          <a:p>
            <a:pPr>
              <a:spcBef>
                <a:spcPts val="600"/>
              </a:spcBef>
            </a:pPr>
            <a:r>
              <a:rPr lang="en-GB" b="1" dirty="0"/>
              <a:t>A file object is created by calling open().</a:t>
            </a:r>
          </a:p>
          <a:p>
            <a:pPr>
              <a:spcBef>
                <a:spcPts val="600"/>
              </a:spcBef>
            </a:pPr>
            <a:r>
              <a:rPr lang="en-GB" b="1" dirty="0"/>
              <a:t>Read from a file:</a:t>
            </a:r>
          </a:p>
          <a:p>
            <a:pPr marL="457200" lvl="1" indent="-230400">
              <a:spcBef>
                <a:spcPts val="600"/>
              </a:spcBef>
            </a:pPr>
            <a:r>
              <a:rPr lang="en-GB" dirty="0"/>
              <a:t>Call read, </a:t>
            </a:r>
            <a:r>
              <a:rPr lang="en-GB" dirty="0" err="1"/>
              <a:t>readline</a:t>
            </a:r>
            <a:r>
              <a:rPr lang="en-GB" dirty="0"/>
              <a:t>(), or </a:t>
            </a:r>
            <a:r>
              <a:rPr lang="en-GB" dirty="0" err="1"/>
              <a:t>readlines</a:t>
            </a:r>
            <a:r>
              <a:rPr lang="en-GB" dirty="0"/>
              <a:t>() methods.</a:t>
            </a:r>
          </a:p>
          <a:p>
            <a:pPr marL="457200" lvl="1" indent="-230400">
              <a:spcBef>
                <a:spcPts val="600"/>
              </a:spcBef>
            </a:pPr>
            <a:r>
              <a:rPr lang="en-GB" dirty="0"/>
              <a:t>Or invoke the file iterator in a for loop.</a:t>
            </a:r>
          </a:p>
          <a:p>
            <a:pPr>
              <a:spcBef>
                <a:spcPts val="600"/>
              </a:spcBef>
            </a:pPr>
            <a:r>
              <a:rPr lang="en-GB" b="1" dirty="0"/>
              <a:t>Writing to a file:</a:t>
            </a:r>
          </a:p>
          <a:p>
            <a:pPr marL="457200" lvl="1" indent="-230400">
              <a:spcBef>
                <a:spcPts val="600"/>
              </a:spcBef>
            </a:pPr>
            <a:r>
              <a:rPr lang="en-GB" dirty="0"/>
              <a:t>Call write or </a:t>
            </a:r>
            <a:r>
              <a:rPr lang="en-GB" dirty="0" err="1"/>
              <a:t>writelines</a:t>
            </a:r>
            <a:r>
              <a:rPr lang="en-GB" dirty="0"/>
              <a:t>() methods.</a:t>
            </a:r>
          </a:p>
          <a:p>
            <a:pPr marL="457200" lvl="1" indent="-230400">
              <a:spcBef>
                <a:spcPts val="600"/>
              </a:spcBef>
            </a:pPr>
            <a:r>
              <a:rPr lang="en-GB" dirty="0"/>
              <a:t>The print() function can also be used.</a:t>
            </a:r>
          </a:p>
          <a:p>
            <a:pPr marL="457200" lvl="1" indent="-230400">
              <a:spcBef>
                <a:spcPts val="600"/>
              </a:spcBef>
            </a:pPr>
            <a:r>
              <a:rPr lang="en-GB" dirty="0"/>
              <a:t>Good practice to close the file as soon as possible.</a:t>
            </a:r>
          </a:p>
          <a:p>
            <a:pPr>
              <a:spcBef>
                <a:spcPts val="600"/>
              </a:spcBef>
            </a:pPr>
            <a:r>
              <a:rPr lang="en-GB" b="1" dirty="0"/>
              <a:t>Many other methods available.</a:t>
            </a:r>
          </a:p>
          <a:p>
            <a:pPr>
              <a:spcBef>
                <a:spcPts val="600"/>
              </a:spcBef>
            </a:pPr>
            <a:r>
              <a:rPr lang="en-GB" b="1" dirty="0"/>
              <a:t>Objects can be preserved by pickling them.</a:t>
            </a:r>
          </a:p>
          <a:p>
            <a:pPr>
              <a:spcBef>
                <a:spcPts val="600"/>
              </a:spcBef>
            </a:pPr>
            <a:r>
              <a:rPr lang="en-GB" b="1" dirty="0"/>
              <a:t>Multiple objects can be preserved using shelves.</a:t>
            </a:r>
          </a:p>
          <a:p>
            <a:pPr>
              <a:spcBef>
                <a:spcPts val="600"/>
              </a:spcBef>
            </a:pPr>
            <a:r>
              <a:rPr lang="en-GB" b="1" dirty="0"/>
              <a:t>Compressing files saves disk space.</a:t>
            </a:r>
          </a:p>
        </p:txBody>
      </p:sp>
    </p:spTree>
    <p:extLst>
      <p:ext uri="{BB962C8B-B14F-4D97-AF65-F5344CB8AC3E}">
        <p14:creationId xmlns:p14="http://schemas.microsoft.com/office/powerpoint/2010/main" val="692147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77571">
                                            <p:txEl>
                                              <p:pRg st="0" end="0"/>
                                            </p:txEl>
                                          </p:spTgt>
                                        </p:tgtEl>
                                        <p:attrNameLst>
                                          <p:attrName>style.visibility</p:attrName>
                                        </p:attrNameLst>
                                      </p:cBhvr>
                                      <p:to>
                                        <p:strVal val="visible"/>
                                      </p:to>
                                    </p:set>
                                    <p:animEffect transition="in" filter="slide(fromTop)">
                                      <p:cBhvr>
                                        <p:cTn id="7" dur="500"/>
                                        <p:tgtEl>
                                          <p:spTgt spid="877571">
                                            <p:txEl>
                                              <p:pRg st="0" end="0"/>
                                            </p:txEl>
                                          </p:spTgt>
                                        </p:tgtEl>
                                      </p:cBhvr>
                                    </p:animEffect>
                                  </p:childTnLst>
                                </p:cTn>
                              </p:par>
                            </p:childTnLst>
                          </p:cTn>
                        </p:par>
                        <p:par>
                          <p:cTn id="8" fill="hold">
                            <p:stCondLst>
                              <p:cond delay="2500"/>
                            </p:stCondLst>
                            <p:childTnLst>
                              <p:par>
                                <p:cTn id="9" presetID="12" presetClass="entr" presetSubtype="1" fill="hold" grpId="0" nodeType="afterEffect">
                                  <p:stCondLst>
                                    <p:cond delay="2000"/>
                                  </p:stCondLst>
                                  <p:childTnLst>
                                    <p:set>
                                      <p:cBhvr>
                                        <p:cTn id="10" dur="1" fill="hold">
                                          <p:stCondLst>
                                            <p:cond delay="0"/>
                                          </p:stCondLst>
                                        </p:cTn>
                                        <p:tgtEl>
                                          <p:spTgt spid="877571">
                                            <p:txEl>
                                              <p:pRg st="1" end="1"/>
                                            </p:txEl>
                                          </p:spTgt>
                                        </p:tgtEl>
                                        <p:attrNameLst>
                                          <p:attrName>style.visibility</p:attrName>
                                        </p:attrNameLst>
                                      </p:cBhvr>
                                      <p:to>
                                        <p:strVal val="visible"/>
                                      </p:to>
                                    </p:set>
                                    <p:animEffect transition="in" filter="slide(fromTop)">
                                      <p:cBhvr>
                                        <p:cTn id="11" dur="500"/>
                                        <p:tgtEl>
                                          <p:spTgt spid="877571">
                                            <p:txEl>
                                              <p:pRg st="1" end="1"/>
                                            </p:txEl>
                                          </p:spTgt>
                                        </p:tgtEl>
                                      </p:cBhvr>
                                    </p:animEffect>
                                  </p:childTnLst>
                                </p:cTn>
                              </p:par>
                              <p:par>
                                <p:cTn id="12" presetID="12" presetClass="entr" presetSubtype="1" fill="hold" grpId="0" nodeType="withEffect">
                                  <p:stCondLst>
                                    <p:cond delay="4000"/>
                                  </p:stCondLst>
                                  <p:childTnLst>
                                    <p:set>
                                      <p:cBhvr>
                                        <p:cTn id="13" dur="1" fill="hold">
                                          <p:stCondLst>
                                            <p:cond delay="0"/>
                                          </p:stCondLst>
                                        </p:cTn>
                                        <p:tgtEl>
                                          <p:spTgt spid="877571">
                                            <p:txEl>
                                              <p:pRg st="2" end="2"/>
                                            </p:txEl>
                                          </p:spTgt>
                                        </p:tgtEl>
                                        <p:attrNameLst>
                                          <p:attrName>style.visibility</p:attrName>
                                        </p:attrNameLst>
                                      </p:cBhvr>
                                      <p:to>
                                        <p:strVal val="visible"/>
                                      </p:to>
                                    </p:set>
                                    <p:animEffect transition="in" filter="slide(fromTop)">
                                      <p:cBhvr>
                                        <p:cTn id="14" dur="500"/>
                                        <p:tgtEl>
                                          <p:spTgt spid="877571">
                                            <p:txEl>
                                              <p:pRg st="2" end="2"/>
                                            </p:txEl>
                                          </p:spTgt>
                                        </p:tgtEl>
                                      </p:cBhvr>
                                    </p:animEffect>
                                  </p:childTnLst>
                                </p:cTn>
                              </p:par>
                              <p:par>
                                <p:cTn id="15" presetID="12" presetClass="entr" presetSubtype="1" fill="hold" grpId="0" nodeType="withEffect">
                                  <p:stCondLst>
                                    <p:cond delay="4000"/>
                                  </p:stCondLst>
                                  <p:childTnLst>
                                    <p:set>
                                      <p:cBhvr>
                                        <p:cTn id="16" dur="1" fill="hold">
                                          <p:stCondLst>
                                            <p:cond delay="0"/>
                                          </p:stCondLst>
                                        </p:cTn>
                                        <p:tgtEl>
                                          <p:spTgt spid="877571">
                                            <p:txEl>
                                              <p:pRg st="3" end="3"/>
                                            </p:txEl>
                                          </p:spTgt>
                                        </p:tgtEl>
                                        <p:attrNameLst>
                                          <p:attrName>style.visibility</p:attrName>
                                        </p:attrNameLst>
                                      </p:cBhvr>
                                      <p:to>
                                        <p:strVal val="visible"/>
                                      </p:to>
                                    </p:set>
                                    <p:animEffect transition="in" filter="slide(fromTop)">
                                      <p:cBhvr>
                                        <p:cTn id="17" dur="500"/>
                                        <p:tgtEl>
                                          <p:spTgt spid="877571">
                                            <p:txEl>
                                              <p:pRg st="3" end="3"/>
                                            </p:txEl>
                                          </p:spTgt>
                                        </p:tgtEl>
                                      </p:cBhvr>
                                    </p:animEffect>
                                  </p:childTnLst>
                                </p:cTn>
                              </p:par>
                            </p:childTnLst>
                          </p:cTn>
                        </p:par>
                        <p:par>
                          <p:cTn id="18" fill="hold">
                            <p:stCondLst>
                              <p:cond delay="7000"/>
                            </p:stCondLst>
                            <p:childTnLst>
                              <p:par>
                                <p:cTn id="19" presetID="12" presetClass="entr" presetSubtype="1" fill="hold" grpId="0" nodeType="afterEffect">
                                  <p:stCondLst>
                                    <p:cond delay="6000"/>
                                  </p:stCondLst>
                                  <p:childTnLst>
                                    <p:set>
                                      <p:cBhvr>
                                        <p:cTn id="20" dur="1" fill="hold">
                                          <p:stCondLst>
                                            <p:cond delay="0"/>
                                          </p:stCondLst>
                                        </p:cTn>
                                        <p:tgtEl>
                                          <p:spTgt spid="877571">
                                            <p:txEl>
                                              <p:pRg st="4" end="4"/>
                                            </p:txEl>
                                          </p:spTgt>
                                        </p:tgtEl>
                                        <p:attrNameLst>
                                          <p:attrName>style.visibility</p:attrName>
                                        </p:attrNameLst>
                                      </p:cBhvr>
                                      <p:to>
                                        <p:strVal val="visible"/>
                                      </p:to>
                                    </p:set>
                                    <p:animEffect transition="in" filter="slide(fromTop)">
                                      <p:cBhvr>
                                        <p:cTn id="21" dur="500"/>
                                        <p:tgtEl>
                                          <p:spTgt spid="877571">
                                            <p:txEl>
                                              <p:pRg st="4" end="4"/>
                                            </p:txEl>
                                          </p:spTgt>
                                        </p:tgtEl>
                                      </p:cBhvr>
                                    </p:animEffect>
                                  </p:childTnLst>
                                </p:cTn>
                              </p:par>
                              <p:par>
                                <p:cTn id="22" presetID="12" presetClass="entr" presetSubtype="1" fill="hold" grpId="0" nodeType="withEffect">
                                  <p:stCondLst>
                                    <p:cond delay="8000"/>
                                  </p:stCondLst>
                                  <p:childTnLst>
                                    <p:set>
                                      <p:cBhvr>
                                        <p:cTn id="23" dur="1" fill="hold">
                                          <p:stCondLst>
                                            <p:cond delay="0"/>
                                          </p:stCondLst>
                                        </p:cTn>
                                        <p:tgtEl>
                                          <p:spTgt spid="877571">
                                            <p:txEl>
                                              <p:pRg st="5" end="5"/>
                                            </p:txEl>
                                          </p:spTgt>
                                        </p:tgtEl>
                                        <p:attrNameLst>
                                          <p:attrName>style.visibility</p:attrName>
                                        </p:attrNameLst>
                                      </p:cBhvr>
                                      <p:to>
                                        <p:strVal val="visible"/>
                                      </p:to>
                                    </p:set>
                                    <p:animEffect transition="in" filter="slide(fromTop)">
                                      <p:cBhvr>
                                        <p:cTn id="24" dur="500"/>
                                        <p:tgtEl>
                                          <p:spTgt spid="877571">
                                            <p:txEl>
                                              <p:pRg st="5" end="5"/>
                                            </p:txEl>
                                          </p:spTgt>
                                        </p:tgtEl>
                                      </p:cBhvr>
                                    </p:animEffect>
                                  </p:childTnLst>
                                </p:cTn>
                              </p:par>
                              <p:par>
                                <p:cTn id="25" presetID="12" presetClass="entr" presetSubtype="1" fill="hold" grpId="0" nodeType="withEffect">
                                  <p:stCondLst>
                                    <p:cond delay="8000"/>
                                  </p:stCondLst>
                                  <p:childTnLst>
                                    <p:set>
                                      <p:cBhvr>
                                        <p:cTn id="26" dur="1" fill="hold">
                                          <p:stCondLst>
                                            <p:cond delay="0"/>
                                          </p:stCondLst>
                                        </p:cTn>
                                        <p:tgtEl>
                                          <p:spTgt spid="877571">
                                            <p:txEl>
                                              <p:pRg st="6" end="6"/>
                                            </p:txEl>
                                          </p:spTgt>
                                        </p:tgtEl>
                                        <p:attrNameLst>
                                          <p:attrName>style.visibility</p:attrName>
                                        </p:attrNameLst>
                                      </p:cBhvr>
                                      <p:to>
                                        <p:strVal val="visible"/>
                                      </p:to>
                                    </p:set>
                                    <p:animEffect transition="in" filter="slide(fromTop)">
                                      <p:cBhvr>
                                        <p:cTn id="27" dur="500"/>
                                        <p:tgtEl>
                                          <p:spTgt spid="877571">
                                            <p:txEl>
                                              <p:pRg st="6" end="6"/>
                                            </p:txEl>
                                          </p:spTgt>
                                        </p:tgtEl>
                                      </p:cBhvr>
                                    </p:animEffect>
                                  </p:childTnLst>
                                </p:cTn>
                              </p:par>
                              <p:par>
                                <p:cTn id="28" presetID="12" presetClass="entr" presetSubtype="1" fill="hold" grpId="0" nodeType="withEffect">
                                  <p:stCondLst>
                                    <p:cond delay="8000"/>
                                  </p:stCondLst>
                                  <p:childTnLst>
                                    <p:set>
                                      <p:cBhvr>
                                        <p:cTn id="29" dur="1" fill="hold">
                                          <p:stCondLst>
                                            <p:cond delay="0"/>
                                          </p:stCondLst>
                                        </p:cTn>
                                        <p:tgtEl>
                                          <p:spTgt spid="877571">
                                            <p:txEl>
                                              <p:pRg st="7" end="7"/>
                                            </p:txEl>
                                          </p:spTgt>
                                        </p:tgtEl>
                                        <p:attrNameLst>
                                          <p:attrName>style.visibility</p:attrName>
                                        </p:attrNameLst>
                                      </p:cBhvr>
                                      <p:to>
                                        <p:strVal val="visible"/>
                                      </p:to>
                                    </p:set>
                                    <p:animEffect transition="in" filter="slide(fromTop)">
                                      <p:cBhvr>
                                        <p:cTn id="30" dur="500"/>
                                        <p:tgtEl>
                                          <p:spTgt spid="877571">
                                            <p:txEl>
                                              <p:pRg st="7" end="7"/>
                                            </p:txEl>
                                          </p:spTgt>
                                        </p:tgtEl>
                                      </p:cBhvr>
                                    </p:animEffect>
                                  </p:childTnLst>
                                </p:cTn>
                              </p:par>
                            </p:childTnLst>
                          </p:cTn>
                        </p:par>
                        <p:par>
                          <p:cTn id="31" fill="hold">
                            <p:stCondLst>
                              <p:cond delay="15500"/>
                            </p:stCondLst>
                            <p:childTnLst>
                              <p:par>
                                <p:cTn id="32" presetID="12" presetClass="entr" presetSubtype="1" fill="hold" grpId="0" nodeType="afterEffect">
                                  <p:stCondLst>
                                    <p:cond delay="10000"/>
                                  </p:stCondLst>
                                  <p:childTnLst>
                                    <p:set>
                                      <p:cBhvr>
                                        <p:cTn id="33" dur="1" fill="hold">
                                          <p:stCondLst>
                                            <p:cond delay="0"/>
                                          </p:stCondLst>
                                        </p:cTn>
                                        <p:tgtEl>
                                          <p:spTgt spid="877571">
                                            <p:txEl>
                                              <p:pRg st="8" end="8"/>
                                            </p:txEl>
                                          </p:spTgt>
                                        </p:tgtEl>
                                        <p:attrNameLst>
                                          <p:attrName>style.visibility</p:attrName>
                                        </p:attrNameLst>
                                      </p:cBhvr>
                                      <p:to>
                                        <p:strVal val="visible"/>
                                      </p:to>
                                    </p:set>
                                    <p:animEffect transition="in" filter="slide(fromTop)">
                                      <p:cBhvr>
                                        <p:cTn id="34" dur="500"/>
                                        <p:tgtEl>
                                          <p:spTgt spid="877571">
                                            <p:txEl>
                                              <p:pRg st="8" end="8"/>
                                            </p:txEl>
                                          </p:spTgt>
                                        </p:tgtEl>
                                      </p:cBhvr>
                                    </p:animEffect>
                                  </p:childTnLst>
                                </p:cTn>
                              </p:par>
                            </p:childTnLst>
                          </p:cTn>
                        </p:par>
                        <p:par>
                          <p:cTn id="35" fill="hold">
                            <p:stCondLst>
                              <p:cond delay="26000"/>
                            </p:stCondLst>
                            <p:childTnLst>
                              <p:par>
                                <p:cTn id="36" presetID="12" presetClass="entr" presetSubtype="1" fill="hold" grpId="0" nodeType="afterEffect">
                                  <p:stCondLst>
                                    <p:cond delay="10000"/>
                                  </p:stCondLst>
                                  <p:childTnLst>
                                    <p:set>
                                      <p:cBhvr>
                                        <p:cTn id="37" dur="1" fill="hold">
                                          <p:stCondLst>
                                            <p:cond delay="0"/>
                                          </p:stCondLst>
                                        </p:cTn>
                                        <p:tgtEl>
                                          <p:spTgt spid="877571">
                                            <p:txEl>
                                              <p:pRg st="9" end="9"/>
                                            </p:txEl>
                                          </p:spTgt>
                                        </p:tgtEl>
                                        <p:attrNameLst>
                                          <p:attrName>style.visibility</p:attrName>
                                        </p:attrNameLst>
                                      </p:cBhvr>
                                      <p:to>
                                        <p:strVal val="visible"/>
                                      </p:to>
                                    </p:set>
                                    <p:animEffect transition="in" filter="slide(fromTop)">
                                      <p:cBhvr>
                                        <p:cTn id="38" dur="500"/>
                                        <p:tgtEl>
                                          <p:spTgt spid="877571">
                                            <p:txEl>
                                              <p:pRg st="9" end="9"/>
                                            </p:txEl>
                                          </p:spTgt>
                                        </p:tgtEl>
                                      </p:cBhvr>
                                    </p:animEffect>
                                  </p:childTnLst>
                                </p:cTn>
                              </p:par>
                            </p:childTnLst>
                          </p:cTn>
                        </p:par>
                        <p:par>
                          <p:cTn id="39" fill="hold">
                            <p:stCondLst>
                              <p:cond delay="36500"/>
                            </p:stCondLst>
                            <p:childTnLst>
                              <p:par>
                                <p:cTn id="40" presetID="12" presetClass="entr" presetSubtype="1" fill="hold" grpId="0" nodeType="afterEffect">
                                  <p:stCondLst>
                                    <p:cond delay="10000"/>
                                  </p:stCondLst>
                                  <p:childTnLst>
                                    <p:set>
                                      <p:cBhvr>
                                        <p:cTn id="41" dur="1" fill="hold">
                                          <p:stCondLst>
                                            <p:cond delay="0"/>
                                          </p:stCondLst>
                                        </p:cTn>
                                        <p:tgtEl>
                                          <p:spTgt spid="877571">
                                            <p:txEl>
                                              <p:pRg st="10" end="10"/>
                                            </p:txEl>
                                          </p:spTgt>
                                        </p:tgtEl>
                                        <p:attrNameLst>
                                          <p:attrName>style.visibility</p:attrName>
                                        </p:attrNameLst>
                                      </p:cBhvr>
                                      <p:to>
                                        <p:strVal val="visible"/>
                                      </p:to>
                                    </p:set>
                                    <p:animEffect transition="in" filter="slide(fromTop)">
                                      <p:cBhvr>
                                        <p:cTn id="42" dur="500"/>
                                        <p:tgtEl>
                                          <p:spTgt spid="877571">
                                            <p:txEl>
                                              <p:pRg st="10" end="10"/>
                                            </p:txEl>
                                          </p:spTgt>
                                        </p:tgtEl>
                                      </p:cBhvr>
                                    </p:animEffect>
                                  </p:childTnLst>
                                </p:cTn>
                              </p:par>
                            </p:childTnLst>
                          </p:cTn>
                        </p:par>
                        <p:par>
                          <p:cTn id="43" fill="hold">
                            <p:stCondLst>
                              <p:cond delay="47000"/>
                            </p:stCondLst>
                            <p:childTnLst>
                              <p:par>
                                <p:cTn id="44" presetID="12" presetClass="entr" presetSubtype="1" fill="hold" grpId="0" nodeType="afterEffect">
                                  <p:stCondLst>
                                    <p:cond delay="10000"/>
                                  </p:stCondLst>
                                  <p:childTnLst>
                                    <p:set>
                                      <p:cBhvr>
                                        <p:cTn id="45" dur="1" fill="hold">
                                          <p:stCondLst>
                                            <p:cond delay="0"/>
                                          </p:stCondLst>
                                        </p:cTn>
                                        <p:tgtEl>
                                          <p:spTgt spid="877571">
                                            <p:txEl>
                                              <p:pRg st="11" end="11"/>
                                            </p:txEl>
                                          </p:spTgt>
                                        </p:tgtEl>
                                        <p:attrNameLst>
                                          <p:attrName>style.visibility</p:attrName>
                                        </p:attrNameLst>
                                      </p:cBhvr>
                                      <p:to>
                                        <p:strVal val="visible"/>
                                      </p:to>
                                    </p:set>
                                    <p:animEffect transition="in" filter="slide(fromTop)">
                                      <p:cBhvr>
                                        <p:cTn id="46" dur="500"/>
                                        <p:tgtEl>
                                          <p:spTgt spid="8775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571" grpId="0" build="p" autoUpdateAnimBg="0" advAuto="200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Database interface overview</a:t>
            </a:r>
          </a:p>
        </p:txBody>
      </p:sp>
      <p:sp>
        <p:nvSpPr>
          <p:cNvPr id="20483" name="Rectangle 3"/>
          <p:cNvSpPr>
            <a:spLocks noGrp="1" noChangeArrowheads="1"/>
          </p:cNvSpPr>
          <p:nvPr>
            <p:ph type="body" sz="quarter" idx="14"/>
          </p:nvPr>
        </p:nvSpPr>
        <p:spPr/>
        <p:txBody>
          <a:bodyPr>
            <a:normAutofit/>
          </a:bodyPr>
          <a:lstStyle/>
          <a:p>
            <a:pPr>
              <a:spcBef>
                <a:spcPts val="600"/>
              </a:spcBef>
            </a:pPr>
            <a:r>
              <a:rPr lang="en-GB" b="1" dirty="0"/>
              <a:t>Available for most popular databases:</a:t>
            </a:r>
          </a:p>
          <a:p>
            <a:pPr marL="457200" lvl="1" indent="-230400">
              <a:spcBef>
                <a:spcPts val="600"/>
              </a:spcBef>
              <a:buFont typeface="Arial" panose="020B0604020202020204" pitchFamily="34" charset="0"/>
              <a:buChar char="•"/>
            </a:pPr>
            <a:r>
              <a:rPr lang="en-GB" sz="1800" dirty="0"/>
              <a:t>Database drivers are expected to conform to a standard.</a:t>
            </a:r>
          </a:p>
          <a:p>
            <a:pPr marL="457200" lvl="1" indent="-230400">
              <a:spcBef>
                <a:spcPts val="600"/>
              </a:spcBef>
              <a:buFont typeface="Arial" panose="020B0604020202020204" pitchFamily="34" charset="0"/>
              <a:buChar char="•"/>
            </a:pPr>
            <a:r>
              <a:rPr lang="en-GB" sz="1800" dirty="0"/>
              <a:t>Import the required database driver, then call standard methods.</a:t>
            </a:r>
          </a:p>
          <a:p>
            <a:pPr marL="457200" lvl="1" indent="-230400">
              <a:spcBef>
                <a:spcPts val="600"/>
              </a:spcBef>
              <a:buFont typeface="Arial" panose="020B0604020202020204" pitchFamily="34" charset="0"/>
              <a:buChar char="•"/>
            </a:pPr>
            <a:r>
              <a:rPr lang="en-GB" sz="1800" dirty="0"/>
              <a:t>Most drivers include extensions.</a:t>
            </a:r>
          </a:p>
          <a:p>
            <a:pPr>
              <a:spcBef>
                <a:spcPts val="600"/>
              </a:spcBef>
            </a:pPr>
            <a:r>
              <a:rPr lang="en-GB" b="1" dirty="0"/>
              <a:t>Two main objects:</a:t>
            </a:r>
          </a:p>
          <a:p>
            <a:pPr marL="457200" lvl="1" indent="-230400">
              <a:spcBef>
                <a:spcPts val="600"/>
              </a:spcBef>
              <a:buFont typeface="Arial" panose="020B0604020202020204" pitchFamily="34" charset="0"/>
              <a:buChar char="•"/>
            </a:pPr>
            <a:r>
              <a:rPr lang="en-GB" sz="1800" dirty="0"/>
              <a:t>Connection object.</a:t>
            </a:r>
          </a:p>
          <a:p>
            <a:pPr marL="457200" lvl="2" indent="-230400">
              <a:spcBef>
                <a:spcPts val="600"/>
              </a:spcBef>
              <a:buFont typeface="Arial" panose="020B0604020202020204" pitchFamily="34" charset="0"/>
              <a:buChar char="•"/>
            </a:pPr>
            <a:r>
              <a:rPr lang="en-GB" sz="1800" dirty="0"/>
              <a:t>Connect to the database.</a:t>
            </a:r>
          </a:p>
          <a:p>
            <a:pPr marL="457200" lvl="2" indent="-230400">
              <a:spcBef>
                <a:spcPts val="600"/>
              </a:spcBef>
              <a:buFont typeface="Arial" panose="020B0604020202020204" pitchFamily="34" charset="0"/>
              <a:buChar char="•"/>
            </a:pPr>
            <a:r>
              <a:rPr lang="en-GB" sz="1800" dirty="0"/>
              <a:t>Create the cursor object.</a:t>
            </a:r>
          </a:p>
          <a:p>
            <a:pPr marL="457200" lvl="2" indent="-230400">
              <a:spcBef>
                <a:spcPts val="600"/>
              </a:spcBef>
              <a:buFont typeface="Arial" panose="020B0604020202020204" pitchFamily="34" charset="0"/>
              <a:buChar char="•"/>
            </a:pPr>
            <a:r>
              <a:rPr lang="en-GB" sz="1800" dirty="0"/>
              <a:t>Transaction management.</a:t>
            </a:r>
          </a:p>
          <a:p>
            <a:pPr marL="457200" lvl="1" indent="-230400">
              <a:spcBef>
                <a:spcPts val="600"/>
              </a:spcBef>
              <a:buFont typeface="Arial" panose="020B0604020202020204" pitchFamily="34" charset="0"/>
              <a:buChar char="•"/>
            </a:pPr>
            <a:r>
              <a:rPr lang="en-GB" sz="1800" dirty="0"/>
              <a:t>Cursor object.</a:t>
            </a:r>
          </a:p>
          <a:p>
            <a:pPr marL="457200" lvl="2" indent="-230400">
              <a:spcBef>
                <a:spcPts val="600"/>
              </a:spcBef>
              <a:buFont typeface="Arial" panose="020B0604020202020204" pitchFamily="34" charset="0"/>
              <a:buChar char="•"/>
            </a:pPr>
            <a:r>
              <a:rPr lang="en-GB" sz="1800" dirty="0"/>
              <a:t>Execute queries on this.</a:t>
            </a:r>
          </a:p>
          <a:p>
            <a:pPr>
              <a:spcBef>
                <a:spcPts val="600"/>
              </a:spcBef>
            </a:pPr>
            <a:r>
              <a:rPr lang="en-GB" b="1" dirty="0"/>
              <a:t>Python is shipped with SQLite.</a:t>
            </a:r>
          </a:p>
          <a:p>
            <a:pPr lvl="1">
              <a:spcBef>
                <a:spcPts val="600"/>
              </a:spcBef>
            </a:pPr>
            <a:endParaRPr lang="en-GB" dirty="0"/>
          </a:p>
        </p:txBody>
      </p:sp>
      <p:sp>
        <p:nvSpPr>
          <p:cNvPr id="2" name="Slide Number Placeholder 1">
            <a:extLst>
              <a:ext uri="{FF2B5EF4-FFF2-40B4-BE49-F238E27FC236}">
                <a16:creationId xmlns:a16="http://schemas.microsoft.com/office/drawing/2014/main" id="{5907F5E9-9F3B-1448-80E7-01A7F1E56525}"/>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2981632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pPr eaLnBrk="1" hangingPunct="1"/>
            <a:r>
              <a:rPr lang="en-GB" dirty="0"/>
              <a:t>Example - SQLite from Python</a:t>
            </a:r>
          </a:p>
        </p:txBody>
      </p:sp>
      <p:sp>
        <p:nvSpPr>
          <p:cNvPr id="21507" name="Rectangle 3"/>
          <p:cNvSpPr>
            <a:spLocks noGrp="1" noChangeArrowheads="1"/>
          </p:cNvSpPr>
          <p:nvPr>
            <p:ph sz="quarter" idx="4"/>
          </p:nvPr>
        </p:nvSpPr>
        <p:spPr/>
        <p:txBody>
          <a:bodyPr/>
          <a:lstStyle/>
          <a:p>
            <a:r>
              <a:rPr lang="en-GB" b="1" dirty="0">
                <a:solidFill>
                  <a:schemeClr val="tx1"/>
                </a:solidFill>
              </a:rPr>
              <a:t>Use the sqlite3 module.</a:t>
            </a:r>
          </a:p>
          <a:p>
            <a:pPr marL="457200" lvl="1" indent="-230400">
              <a:buFont typeface="Arial" panose="020B0604020202020204" pitchFamily="34" charset="0"/>
              <a:buChar char="•"/>
            </a:pPr>
            <a:r>
              <a:rPr lang="en-GB" sz="1800" dirty="0"/>
              <a:t>Bundled with the Python release.</a:t>
            </a:r>
          </a:p>
        </p:txBody>
      </p:sp>
      <p:sp>
        <p:nvSpPr>
          <p:cNvPr id="21508" name="Text Box 4"/>
          <p:cNvSpPr txBox="1">
            <a:spLocks noChangeArrowheads="1"/>
          </p:cNvSpPr>
          <p:nvPr/>
        </p:nvSpPr>
        <p:spPr bwMode="auto">
          <a:xfrm>
            <a:off x="1726276" y="2420663"/>
            <a:ext cx="7276351" cy="4247317"/>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sqlite3</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sqlite3.connect('whisky')</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cur = </a:t>
            </a:r>
            <a:r>
              <a:rPr lang="en-GB" sz="1800" dirty="0" err="1">
                <a:solidFill>
                  <a:schemeClr val="bg1"/>
                </a:solidFill>
                <a:latin typeface="Consolas" panose="020B0609020204030204" pitchFamily="49" charset="0"/>
                <a:cs typeface="Courier New" panose="02070309020205020404" pitchFamily="49" charset="0"/>
              </a:rPr>
              <a:t>db.cursor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cur.execute</a:t>
            </a:r>
            <a:r>
              <a:rPr lang="en-GB" sz="1800" dirty="0">
                <a:solidFill>
                  <a:schemeClr val="bg1"/>
                </a:solidFill>
                <a:latin typeface="Consolas" panose="020B0609020204030204" pitchFamily="49" charset="0"/>
                <a:cs typeface="Courier New" panose="02070309020205020404" pitchFamily="49" charset="0"/>
              </a:rPr>
              <a:t>('SELECT BRANDS.BNAME, REGION.RNAME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FROM BRANDS,REGION                        \</a:t>
            </a:r>
          </a:p>
          <a:p>
            <a:pPr>
              <a:spcBef>
                <a:spcPct val="0"/>
              </a:spcBef>
            </a:pPr>
            <a:r>
              <a:rPr lang="en-GB" sz="1800" dirty="0">
                <a:solidFill>
                  <a:schemeClr val="bg1"/>
                </a:solidFill>
                <a:latin typeface="Consolas" panose="020B0609020204030204" pitchFamily="49" charset="0"/>
                <a:cs typeface="Courier New" panose="02070309020205020404" pitchFamily="49" charset="0"/>
              </a:rPr>
              <a:t>             WHERE REGION.REGION_ID = BRANDS.REGION_ID \</a:t>
            </a:r>
          </a:p>
          <a:p>
            <a:pPr>
              <a:spcBef>
                <a:spcPct val="0"/>
              </a:spcBef>
            </a:pPr>
            <a:r>
              <a:rPr lang="en-GB" sz="1800" dirty="0">
                <a:solidFill>
                  <a:schemeClr val="bg1"/>
                </a:solidFill>
                <a:latin typeface="Consolas" panose="020B0609020204030204" pitchFamily="49" charset="0"/>
                <a:cs typeface="Courier New" panose="02070309020205020404" pitchFamily="49" charset="0"/>
              </a:rPr>
              <a:t>             ORDER BY BRANDS.BNAME;')</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for row in </a:t>
            </a:r>
            <a:r>
              <a:rPr lang="en-GB" sz="1800" dirty="0" err="1">
                <a:solidFill>
                  <a:schemeClr val="bg1"/>
                </a:solidFill>
                <a:latin typeface="Consolas" panose="020B0609020204030204" pitchFamily="49" charset="0"/>
                <a:cs typeface="Courier New" panose="02070309020205020404" pitchFamily="49" charset="0"/>
              </a:rPr>
              <a:t>cur.fetchall</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print("{0[0]:&lt;30s} {0[1]:&lt;30s}".format(row))</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36BF2E09-8923-8FFD-B8A5-C74CFAEBD3AD}"/>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Tree>
    <p:extLst>
      <p:ext uri="{BB962C8B-B14F-4D97-AF65-F5344CB8AC3E}">
        <p14:creationId xmlns:p14="http://schemas.microsoft.com/office/powerpoint/2010/main" val="2661286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pPr eaLnBrk="1" hangingPunct="1"/>
            <a:r>
              <a:rPr lang="en-US" dirty="0"/>
              <a:t>Binary files - </a:t>
            </a:r>
            <a:r>
              <a:rPr lang="en-US" dirty="0" err="1"/>
              <a:t>struct.pack</a:t>
            </a:r>
            <a:r>
              <a:rPr lang="en-US" dirty="0"/>
              <a:t>/unpack</a:t>
            </a:r>
          </a:p>
        </p:txBody>
      </p:sp>
      <p:sp>
        <p:nvSpPr>
          <p:cNvPr id="22531" name="Rectangle 3"/>
          <p:cNvSpPr>
            <a:spLocks noGrp="1" noChangeArrowheads="1"/>
          </p:cNvSpPr>
          <p:nvPr>
            <p:ph sz="quarter" idx="4"/>
          </p:nvPr>
        </p:nvSpPr>
        <p:spPr/>
        <p:txBody>
          <a:bodyPr/>
          <a:lstStyle/>
          <a:p>
            <a:pPr>
              <a:spcBef>
                <a:spcPts val="600"/>
              </a:spcBef>
            </a:pPr>
            <a:r>
              <a:rPr lang="en-US" b="1" dirty="0">
                <a:solidFill>
                  <a:schemeClr val="tx1"/>
                </a:solidFill>
              </a:rPr>
              <a:t>Binary file formats don't map to Python variable types.</a:t>
            </a:r>
          </a:p>
          <a:p>
            <a:pPr marL="457200" lvl="1" indent="-230400">
              <a:spcBef>
                <a:spcPts val="600"/>
              </a:spcBef>
              <a:buFont typeface="Arial" panose="020B0604020202020204" pitchFamily="34" charset="0"/>
              <a:buChar char="•"/>
            </a:pPr>
            <a:r>
              <a:rPr lang="en-US" sz="1800" dirty="0"/>
              <a:t>Unless they were written using Python (like pickle).</a:t>
            </a:r>
          </a:p>
          <a:p>
            <a:pPr marL="457200" lvl="1" indent="-230400">
              <a:spcBef>
                <a:spcPts val="600"/>
              </a:spcBef>
              <a:buFont typeface="Arial" panose="020B0604020202020204" pitchFamily="34" charset="0"/>
              <a:buChar char="•"/>
            </a:pPr>
            <a:r>
              <a:rPr lang="en-US" sz="1800" dirty="0"/>
              <a:t>Typically, they might be written using C/C++, or similar.</a:t>
            </a:r>
          </a:p>
          <a:p>
            <a:pPr>
              <a:spcBef>
                <a:spcPts val="600"/>
              </a:spcBef>
            </a:pPr>
            <a:r>
              <a:rPr lang="en-US" b="1" dirty="0">
                <a:solidFill>
                  <a:schemeClr val="tx1"/>
                </a:solidFill>
              </a:rPr>
              <a:t>Convert to/from primitive types using pack and unpack.</a:t>
            </a:r>
          </a:p>
        </p:txBody>
      </p:sp>
      <p:sp>
        <p:nvSpPr>
          <p:cNvPr id="22532" name="TextBox 4"/>
          <p:cNvSpPr txBox="1">
            <a:spLocks noChangeArrowheads="1"/>
          </p:cNvSpPr>
          <p:nvPr/>
        </p:nvSpPr>
        <p:spPr bwMode="auto">
          <a:xfrm>
            <a:off x="884216" y="3129551"/>
            <a:ext cx="5123518"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cs typeface="Courier New" panose="02070309020205020404" pitchFamily="49" charset="0"/>
              </a:rPr>
              <a:t>import </a:t>
            </a:r>
            <a:r>
              <a:rPr lang="en-GB" sz="1800" b="1" dirty="0" err="1">
                <a:solidFill>
                  <a:schemeClr val="bg1"/>
                </a:solidFill>
                <a:latin typeface="Consolas" panose="020B0609020204030204" pitchFamily="49" charset="0"/>
                <a:cs typeface="Courier New" panose="02070309020205020404" pitchFamily="49" charset="0"/>
              </a:rPr>
              <a:t>struct</a:t>
            </a:r>
            <a:endParaRPr lang="en-GB" sz="1800" b="1" dirty="0">
              <a:solidFill>
                <a:schemeClr val="bg1"/>
              </a:solidFill>
              <a:latin typeface="Consolas" panose="020B0609020204030204" pitchFamily="49" charset="0"/>
              <a:cs typeface="Courier New" panose="02070309020205020404" pitchFamily="49" charset="0"/>
            </a:endParaRP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bindata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data = </a:t>
            </a:r>
            <a:r>
              <a:rPr lang="en-GB" sz="1800" dirty="0" err="1">
                <a:solidFill>
                  <a:schemeClr val="bg1"/>
                </a:solidFill>
                <a:latin typeface="Consolas" panose="020B0609020204030204" pitchFamily="49" charset="0"/>
                <a:cs typeface="Courier New" panose="02070309020205020404" pitchFamily="49" charset="0"/>
              </a:rPr>
              <a:t>fIn.read</a:t>
            </a:r>
            <a:r>
              <a:rPr lang="en-GB" sz="1800" dirty="0">
                <a:solidFill>
                  <a:schemeClr val="bg1"/>
                </a:solidFill>
                <a:latin typeface="Consolas" panose="020B0609020204030204" pitchFamily="49" charset="0"/>
                <a:cs typeface="Courier New" panose="02070309020205020404" pitchFamily="49" charset="0"/>
              </a:rPr>
              <a:t>(1024);</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fIn.close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clean = </a:t>
            </a:r>
            <a:r>
              <a:rPr lang="en-GB" sz="1800" b="1" dirty="0" err="1">
                <a:solidFill>
                  <a:schemeClr val="bg1"/>
                </a:solidFill>
                <a:latin typeface="Consolas" panose="020B0609020204030204" pitchFamily="49" charset="0"/>
                <a:cs typeface="Courier New" panose="02070309020205020404" pitchFamily="49" charset="0"/>
              </a:rPr>
              <a:t>struct.unpack</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cs typeface="Courier New" panose="02070309020205020404" pitchFamily="49" charset="0"/>
              </a:rPr>
              <a:t>iid80s</a:t>
            </a:r>
            <a:r>
              <a:rPr lang="en-GB" sz="1800" dirty="0">
                <a:solidFill>
                  <a:schemeClr val="bg1"/>
                </a:solidFill>
                <a:latin typeface="Consolas" panose="020B0609020204030204" pitchFamily="49" charset="0"/>
                <a:cs typeface="Courier New" panose="02070309020205020404" pitchFamily="49" charset="0"/>
              </a:rPr>
              <a:t>", data)</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print(clean)</a:t>
            </a:r>
          </a:p>
          <a:p>
            <a:pPr>
              <a:spcBef>
                <a:spcPct val="0"/>
              </a:spcBef>
            </a:pPr>
            <a:r>
              <a:rPr lang="en-GB" sz="1800" dirty="0">
                <a:solidFill>
                  <a:schemeClr val="bg1"/>
                </a:solidFill>
                <a:latin typeface="Consolas" panose="020B0609020204030204" pitchFamily="49" charset="0"/>
                <a:cs typeface="Courier New" panose="02070309020205020404" pitchFamily="49" charset="0"/>
              </a:rPr>
              <a:t>txt = clean[3].decode().</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('\x00') </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print(txt)</a:t>
            </a:r>
          </a:p>
        </p:txBody>
      </p:sp>
      <p:sp>
        <p:nvSpPr>
          <p:cNvPr id="4" name="TextBox 3"/>
          <p:cNvSpPr txBox="1"/>
          <p:nvPr/>
        </p:nvSpPr>
        <p:spPr>
          <a:xfrm>
            <a:off x="6413481" y="3129551"/>
            <a:ext cx="2464136" cy="175432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none">
            <a:spAutoFit/>
          </a:bodyPr>
          <a:lstStyle/>
          <a:p>
            <a:pPr>
              <a:defRPr/>
            </a:pPr>
            <a:r>
              <a:rPr lang="en-GB" dirty="0" err="1">
                <a:solidFill>
                  <a:schemeClr val="bg1"/>
                </a:solidFill>
                <a:latin typeface="Consolas" panose="020B0609020204030204" pitchFamily="49" charset="0"/>
                <a:cs typeface="Courier New" panose="02070309020205020404" pitchFamily="49" charset="0"/>
              </a:rPr>
              <a:t>typedef</a:t>
            </a:r>
            <a:r>
              <a:rPr lang="en-GB" dirty="0">
                <a:solidFill>
                  <a:schemeClr val="bg1"/>
                </a:solidFill>
                <a:latin typeface="Consolas" panose="020B0609020204030204" pitchFamily="49" charset="0"/>
                <a:cs typeface="Courier New" panose="02070309020205020404" pitchFamily="49" charset="0"/>
              </a:rPr>
              <a:t> </a:t>
            </a:r>
            <a:r>
              <a:rPr lang="en-GB" dirty="0" err="1">
                <a:solidFill>
                  <a:schemeClr val="bg1"/>
                </a:solidFill>
                <a:latin typeface="Consolas" panose="020B0609020204030204" pitchFamily="49" charset="0"/>
                <a:cs typeface="Courier New" panose="02070309020205020404" pitchFamily="49" charset="0"/>
              </a:rPr>
              <a:t>struct</a:t>
            </a:r>
            <a:r>
              <a:rPr lang="en-GB" dirty="0">
                <a:solidFill>
                  <a:schemeClr val="bg1"/>
                </a:solidFill>
                <a:latin typeface="Consolas" panose="020B0609020204030204" pitchFamily="49" charset="0"/>
                <a:cs typeface="Courier New" panose="02070309020205020404" pitchFamily="49" charset="0"/>
              </a:rPr>
              <a:t> {</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err="1">
                <a:solidFill>
                  <a:schemeClr val="bg1"/>
                </a:solidFill>
                <a:latin typeface="Consolas" panose="020B0609020204030204" pitchFamily="49" charset="0"/>
                <a:cs typeface="Courier New" panose="02070309020205020404" pitchFamily="49" charset="0"/>
              </a:rPr>
              <a:t>int</a:t>
            </a:r>
            <a:r>
              <a:rPr lang="en-GB" dirty="0">
                <a:solidFill>
                  <a:schemeClr val="bg1"/>
                </a:solidFill>
                <a:latin typeface="Consolas" panose="020B0609020204030204" pitchFamily="49" charset="0"/>
                <a:cs typeface="Courier New" panose="02070309020205020404" pitchFamily="49" charset="0"/>
              </a:rPr>
              <a:t> a;</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err="1">
                <a:solidFill>
                  <a:schemeClr val="bg1"/>
                </a:solidFill>
                <a:latin typeface="Consolas" panose="020B0609020204030204" pitchFamily="49" charset="0"/>
                <a:cs typeface="Courier New" panose="02070309020205020404" pitchFamily="49" charset="0"/>
              </a:rPr>
              <a:t>int</a:t>
            </a:r>
            <a:r>
              <a:rPr lang="en-GB" dirty="0">
                <a:solidFill>
                  <a:schemeClr val="bg1"/>
                </a:solidFill>
                <a:latin typeface="Consolas" panose="020B0609020204030204" pitchFamily="49" charset="0"/>
                <a:cs typeface="Courier New" panose="02070309020205020404" pitchFamily="49" charset="0"/>
              </a:rPr>
              <a:t> b;</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double</a:t>
            </a:r>
            <a:r>
              <a:rPr lang="en-GB" dirty="0">
                <a:solidFill>
                  <a:schemeClr val="bg1"/>
                </a:solidFill>
                <a:latin typeface="Consolas" panose="020B0609020204030204" pitchFamily="49" charset="0"/>
                <a:cs typeface="Courier New" panose="02070309020205020404" pitchFamily="49" charset="0"/>
              </a:rPr>
              <a:t> c;</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char</a:t>
            </a:r>
            <a:r>
              <a:rPr lang="en-GB" dirty="0">
                <a:solidFill>
                  <a:schemeClr val="bg1"/>
                </a:solidFill>
                <a:latin typeface="Consolas" panose="020B0609020204030204" pitchFamily="49" charset="0"/>
                <a:cs typeface="Courier New" panose="02070309020205020404" pitchFamily="49" charset="0"/>
              </a:rPr>
              <a:t> name[</a:t>
            </a:r>
            <a:r>
              <a:rPr lang="en-GB" b="1" dirty="0">
                <a:solidFill>
                  <a:schemeClr val="bg1"/>
                </a:solidFill>
                <a:latin typeface="Consolas" panose="020B0609020204030204" pitchFamily="49" charset="0"/>
                <a:cs typeface="Courier New" panose="02070309020205020404" pitchFamily="49" charset="0"/>
              </a:rPr>
              <a:t>80</a:t>
            </a:r>
            <a:r>
              <a:rPr lang="en-GB" dirty="0">
                <a:solidFill>
                  <a:schemeClr val="bg1"/>
                </a:solidFill>
                <a:latin typeface="Consolas" panose="020B0609020204030204" pitchFamily="49" charset="0"/>
                <a:cs typeface="Courier New" panose="02070309020205020404" pitchFamily="49" charset="0"/>
              </a:rPr>
              <a:t>];</a:t>
            </a:r>
          </a:p>
          <a:p>
            <a:pPr>
              <a:defRPr/>
            </a:pPr>
            <a:r>
              <a:rPr lang="en-GB" dirty="0">
                <a:solidFill>
                  <a:schemeClr val="bg1"/>
                </a:solidFill>
                <a:latin typeface="Consolas" panose="020B0609020204030204" pitchFamily="49" charset="0"/>
                <a:cs typeface="Courier New" panose="02070309020205020404" pitchFamily="49" charset="0"/>
              </a:rPr>
              <a:t>} data;</a:t>
            </a:r>
          </a:p>
        </p:txBody>
      </p:sp>
      <p:sp>
        <p:nvSpPr>
          <p:cNvPr id="22533" name="TextBox 5"/>
          <p:cNvSpPr txBox="1">
            <a:spLocks noChangeArrowheads="1"/>
          </p:cNvSpPr>
          <p:nvPr/>
        </p:nvSpPr>
        <p:spPr bwMode="auto">
          <a:xfrm>
            <a:off x="884216" y="5792737"/>
            <a:ext cx="8156575" cy="64611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(37, 42, 3.142, </a:t>
            </a:r>
            <a:r>
              <a:rPr lang="en-GB" sz="1800" dirty="0" err="1">
                <a:latin typeface="Consolas" panose="020B0609020204030204" pitchFamily="49" charset="0"/>
                <a:cs typeface="Courier New" panose="02070309020205020404" pitchFamily="49" charset="0"/>
              </a:rPr>
              <a:t>b'Hollow</a:t>
            </a:r>
            <a:r>
              <a:rPr lang="en-GB" sz="1800" dirty="0">
                <a:latin typeface="Consolas" panose="020B0609020204030204" pitchFamily="49" charset="0"/>
                <a:cs typeface="Courier New" panose="02070309020205020404" pitchFamily="49" charset="0"/>
              </a:rPr>
              <a:t> World!\x00\x00\x00\x00\x00...')</a:t>
            </a:r>
          </a:p>
          <a:p>
            <a:pPr>
              <a:spcBef>
                <a:spcPct val="0"/>
              </a:spcBef>
            </a:pPr>
            <a:r>
              <a:rPr lang="en-GB" sz="1800" dirty="0">
                <a:latin typeface="Consolas" panose="020B0609020204030204" pitchFamily="49" charset="0"/>
                <a:cs typeface="Courier New" panose="02070309020205020404" pitchFamily="49" charset="0"/>
              </a:rPr>
              <a:t>Hollow World!</a:t>
            </a:r>
          </a:p>
        </p:txBody>
      </p:sp>
      <p:sp>
        <p:nvSpPr>
          <p:cNvPr id="2" name="Slide Number Placeholder 1">
            <a:extLst>
              <a:ext uri="{FF2B5EF4-FFF2-40B4-BE49-F238E27FC236}">
                <a16:creationId xmlns:a16="http://schemas.microsoft.com/office/drawing/2014/main" id="{76A55D71-F40B-609B-32DE-FB4D9F2F76F2}"/>
              </a:ext>
            </a:extLst>
          </p:cNvPr>
          <p:cNvSpPr>
            <a:spLocks noGrp="1"/>
          </p:cNvSpPr>
          <p:nvPr>
            <p:ph type="sldNum" sz="quarter" idx="12"/>
          </p:nvPr>
        </p:nvSpPr>
        <p:spPr/>
        <p:txBody>
          <a:bodyPr/>
          <a:lstStyle/>
          <a:p>
            <a:fld id="{F3469444-D02B-D446-9CF8-19DEDDE073D1}" type="slidenum">
              <a:rPr lang="en-US" smtClean="0"/>
              <a:pPr/>
              <a:t>27</a:t>
            </a:fld>
            <a:endParaRPr lang="en-US" dirty="0"/>
          </a:p>
        </p:txBody>
      </p:sp>
    </p:spTree>
    <p:extLst>
      <p:ext uri="{BB962C8B-B14F-4D97-AF65-F5344CB8AC3E}">
        <p14:creationId xmlns:p14="http://schemas.microsoft.com/office/powerpoint/2010/main" val="73526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Interacting with files</a:t>
            </a:r>
          </a:p>
        </p:txBody>
      </p:sp>
      <p:sp>
        <p:nvSpPr>
          <p:cNvPr id="5123" name="Rectangle 3"/>
          <p:cNvSpPr>
            <a:spLocks noGrp="1" noChangeArrowheads="1"/>
          </p:cNvSpPr>
          <p:nvPr>
            <p:ph sz="quarter" idx="4"/>
          </p:nvPr>
        </p:nvSpPr>
        <p:spPr/>
        <p:txBody>
          <a:bodyPr/>
          <a:lstStyle/>
          <a:p>
            <a:pPr marL="0" indent="0">
              <a:buNone/>
            </a:pPr>
            <a:r>
              <a:rPr lang="en-GB" sz="1800" b="1" dirty="0">
                <a:solidFill>
                  <a:schemeClr val="tx1"/>
                </a:solidFill>
              </a:rPr>
              <a:t>Useful programs often read and write to files.</a:t>
            </a:r>
          </a:p>
          <a:p>
            <a:pPr marL="285750" indent="-285750">
              <a:buFont typeface="Arial" panose="020B0604020202020204" pitchFamily="34" charset="0"/>
              <a:buChar char="•"/>
            </a:pPr>
            <a:r>
              <a:rPr lang="en-GB" sz="1800" dirty="0">
                <a:solidFill>
                  <a:schemeClr val="tx1"/>
                </a:solidFill>
              </a:rPr>
              <a:t>How do we open, close, and identify files?</a:t>
            </a:r>
          </a:p>
          <a:p>
            <a:pPr marL="285750" indent="-285750">
              <a:buFont typeface="Arial" panose="020B0604020202020204" pitchFamily="34" charset="0"/>
              <a:buChar char="•"/>
            </a:pPr>
            <a:r>
              <a:rPr lang="en-GB" sz="1800" dirty="0">
                <a:solidFill>
                  <a:schemeClr val="tx1"/>
                </a:solidFill>
              </a:rPr>
              <a:t>How do we want to interact – read, write, or append?</a:t>
            </a:r>
          </a:p>
          <a:p>
            <a:pPr marL="285750" indent="-285750">
              <a:buFont typeface="Arial" panose="020B0604020202020204" pitchFamily="34" charset="0"/>
              <a:buChar char="•"/>
            </a:pPr>
            <a:r>
              <a:rPr lang="en-GB" sz="1800" dirty="0">
                <a:solidFill>
                  <a:schemeClr val="tx1"/>
                </a:solidFill>
              </a:rPr>
              <a:t>Sequential or random reading?</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p:txBody>
      </p:sp>
      <p:sp>
        <p:nvSpPr>
          <p:cNvPr id="2" name="Slide Number Placeholder 1">
            <a:extLst>
              <a:ext uri="{FF2B5EF4-FFF2-40B4-BE49-F238E27FC236}">
                <a16:creationId xmlns:a16="http://schemas.microsoft.com/office/drawing/2014/main" id="{9FCF4844-7D31-C9DF-0337-DA497A95AA20}"/>
              </a:ext>
            </a:extLst>
          </p:cNvPr>
          <p:cNvSpPr>
            <a:spLocks noGrp="1"/>
          </p:cNvSpPr>
          <p:nvPr>
            <p:ph type="sldNum" sz="quarter" idx="12"/>
          </p:nvPr>
        </p:nvSpPr>
        <p:spPr/>
        <p:txBody>
          <a:bodyPr/>
          <a:lstStyle/>
          <a:p>
            <a:fld id="{EF892D59-8F09-EF4B-AD6D-DA609442F868}" type="slidenum">
              <a:rPr lang="en-GB" smtClean="0"/>
              <a:pPr/>
              <a:t>3</a:t>
            </a:fld>
            <a:endParaRPr lang="en-GB"/>
          </a:p>
        </p:txBody>
      </p:sp>
      <p:pic>
        <p:nvPicPr>
          <p:cNvPr id="4" name="Picture 3" descr="A screenshot of a video game&#10;&#10;AI-generated content may be incorrect.">
            <a:extLst>
              <a:ext uri="{FF2B5EF4-FFF2-40B4-BE49-F238E27FC236}">
                <a16:creationId xmlns:a16="http://schemas.microsoft.com/office/drawing/2014/main" id="{1B4B8007-E49F-3054-8478-B49C00F3E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46" y="3332811"/>
            <a:ext cx="8939646" cy="3024995"/>
          </a:xfrm>
          <a:prstGeom prst="rect">
            <a:avLst/>
          </a:prstGeom>
        </p:spPr>
      </p:pic>
    </p:spTree>
    <p:extLst>
      <p:ext uri="{BB962C8B-B14F-4D97-AF65-F5344CB8AC3E}">
        <p14:creationId xmlns:p14="http://schemas.microsoft.com/office/powerpoint/2010/main" val="7563921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New file objects</a:t>
            </a:r>
          </a:p>
        </p:txBody>
      </p:sp>
      <p:sp>
        <p:nvSpPr>
          <p:cNvPr id="5123" name="Rectangle 3"/>
          <p:cNvSpPr>
            <a:spLocks noGrp="1" noChangeArrowheads="1"/>
          </p:cNvSpPr>
          <p:nvPr>
            <p:ph sz="quarter" idx="4"/>
          </p:nvPr>
        </p:nvSpPr>
        <p:spPr/>
        <p:txBody>
          <a:bodyPr>
            <a:normAutofit fontScale="92500" lnSpcReduction="10000"/>
          </a:bodyPr>
          <a:lstStyle/>
          <a:p>
            <a:pPr marL="0" indent="0">
              <a:buNone/>
            </a:pPr>
            <a:r>
              <a:rPr lang="en-GB" sz="1800" b="1" dirty="0">
                <a:solidFill>
                  <a:schemeClr val="tx1"/>
                </a:solidFill>
              </a:rPr>
              <a:t>File objects are created with the </a:t>
            </a:r>
            <a:r>
              <a:rPr lang="en-GB" sz="1800" b="1" dirty="0">
                <a:solidFill>
                  <a:schemeClr val="tx1"/>
                </a:solidFill>
                <a:latin typeface="Courier New" panose="02070309020205020404" pitchFamily="49" charset="0"/>
              </a:rPr>
              <a:t>open</a:t>
            </a:r>
            <a:r>
              <a:rPr lang="en-GB" sz="1800" b="1" dirty="0">
                <a:solidFill>
                  <a:schemeClr val="tx1"/>
                </a:solidFill>
              </a:rPr>
              <a:t> function:</a:t>
            </a:r>
          </a:p>
          <a:p>
            <a:pPr marL="285750" indent="-285750">
              <a:buFont typeface="Arial" panose="020B0604020202020204" pitchFamily="34" charset="0"/>
              <a:buChar char="•"/>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Valid open modes :</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endParaRPr lang="en-GB" sz="1800" b="1" dirty="0">
              <a:solidFill>
                <a:schemeClr val="tx1"/>
              </a:solidFill>
            </a:endParaRPr>
          </a:p>
          <a:p>
            <a:pPr lvl="1"/>
            <a:endParaRPr lang="en-GB" b="1" dirty="0">
              <a:solidFill>
                <a:schemeClr val="tx1"/>
              </a:solidFill>
            </a:endParaRPr>
          </a:p>
          <a:p>
            <a:pPr lvl="1"/>
            <a:r>
              <a:rPr lang="en-GB" b="1" dirty="0">
                <a:solidFill>
                  <a:schemeClr val="tx1"/>
                </a:solidFill>
              </a:rPr>
              <a:t>File will be closed on exit or better still closed explicitly:</a:t>
            </a:r>
          </a:p>
        </p:txBody>
      </p:sp>
      <p:sp>
        <p:nvSpPr>
          <p:cNvPr id="2" name="Slide Number Placeholder 1">
            <a:extLst>
              <a:ext uri="{FF2B5EF4-FFF2-40B4-BE49-F238E27FC236}">
                <a16:creationId xmlns:a16="http://schemas.microsoft.com/office/drawing/2014/main" id="{F7E66E61-1DD1-2B2A-1A18-8437ACE81F0F}"/>
              </a:ext>
            </a:extLst>
          </p:cNvPr>
          <p:cNvSpPr>
            <a:spLocks noGrp="1"/>
          </p:cNvSpPr>
          <p:nvPr>
            <p:ph type="sldNum" sz="quarter" idx="12"/>
          </p:nvPr>
        </p:nvSpPr>
        <p:spPr/>
        <p:txBody>
          <a:bodyPr/>
          <a:lstStyle/>
          <a:p>
            <a:fld id="{EF892D59-8F09-EF4B-AD6D-DA609442F868}" type="slidenum">
              <a:rPr lang="en-GB" smtClean="0"/>
              <a:pPr/>
              <a:t>4</a:t>
            </a:fld>
            <a:endParaRPr lang="en-GB"/>
          </a:p>
        </p:txBody>
      </p:sp>
      <p:graphicFrame>
        <p:nvGraphicFramePr>
          <p:cNvPr id="4" name="Table 3">
            <a:extLst>
              <a:ext uri="{FF2B5EF4-FFF2-40B4-BE49-F238E27FC236}">
                <a16:creationId xmlns:a16="http://schemas.microsoft.com/office/drawing/2014/main" id="{9E4260A0-1EFF-4D72-9856-A6F93D81DB38}"/>
              </a:ext>
            </a:extLst>
          </p:cNvPr>
          <p:cNvGraphicFramePr>
            <a:graphicFrameLocks noGrp="1"/>
          </p:cNvGraphicFramePr>
          <p:nvPr>
            <p:extLst>
              <p:ext uri="{D42A27DB-BD31-4B8C-83A1-F6EECF244321}">
                <p14:modId xmlns:p14="http://schemas.microsoft.com/office/powerpoint/2010/main" val="1602146501"/>
              </p:ext>
            </p:extLst>
          </p:nvPr>
        </p:nvGraphicFramePr>
        <p:xfrm>
          <a:off x="956422" y="3018346"/>
          <a:ext cx="6123917" cy="2949503"/>
        </p:xfrm>
        <a:graphic>
          <a:graphicData uri="http://schemas.openxmlformats.org/drawingml/2006/table">
            <a:tbl>
              <a:tblPr firstRow="1" bandRow="1">
                <a:tableStyleId>{5C22544A-7EE6-4342-B048-85BDC9FD1C3A}</a:tableStyleId>
              </a:tblPr>
              <a:tblGrid>
                <a:gridCol w="944324">
                  <a:extLst>
                    <a:ext uri="{9D8B030D-6E8A-4147-A177-3AD203B41FA5}">
                      <a16:colId xmlns:a16="http://schemas.microsoft.com/office/drawing/2014/main" val="1551974525"/>
                    </a:ext>
                  </a:extLst>
                </a:gridCol>
                <a:gridCol w="5179593">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Mode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existing file for read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open file for write, create or overwrite existing file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file for append, create if does not exist</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'x'</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file and open for write, fails if file exists (3.3)</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open existing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&amp; truncate file for read/write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create &amp; append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bl>
          </a:graphicData>
        </a:graphic>
      </p:graphicFrame>
      <p:sp>
        <p:nvSpPr>
          <p:cNvPr id="5" name="Rectangle 4">
            <a:extLst>
              <a:ext uri="{FF2B5EF4-FFF2-40B4-BE49-F238E27FC236}">
                <a16:creationId xmlns:a16="http://schemas.microsoft.com/office/drawing/2014/main" id="{A1753E56-E24F-0FFD-15FA-ADA494EBFD4E}"/>
              </a:ext>
            </a:extLst>
          </p:cNvPr>
          <p:cNvSpPr txBox="1">
            <a:spLocks noChangeArrowheads="1"/>
          </p:cNvSpPr>
          <p:nvPr/>
        </p:nvSpPr>
        <p:spPr bwMode="auto">
          <a:xfrm>
            <a:off x="956422" y="6455752"/>
            <a:ext cx="235573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77BC6A2B-AE4E-5A3F-63A5-8A3B150F3A7A}"/>
              </a:ext>
            </a:extLst>
          </p:cNvPr>
          <p:cNvSpPr txBox="1">
            <a:spLocks noChangeArrowheads="1"/>
          </p:cNvSpPr>
          <p:nvPr/>
        </p:nvSpPr>
        <p:spPr bwMode="auto">
          <a:xfrm>
            <a:off x="956422" y="2053486"/>
            <a:ext cx="1009511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a:t>
            </a:r>
            <a:r>
              <a:rPr lang="en-GB" altLang="en-US" dirty="0">
                <a:solidFill>
                  <a:schemeClr val="bg1"/>
                </a:solidFill>
                <a:latin typeface="Consolas" panose="020B0609020204030204" pitchFamily="49" charset="0"/>
                <a:cs typeface="Consolas" panose="020B0609020204030204" pitchFamily="49" charset="0"/>
              </a:rPr>
              <a:t> = open(</a:t>
            </a:r>
            <a:r>
              <a:rPr lang="en-GB" altLang="en-US" b="1" dirty="0">
                <a:solidFill>
                  <a:schemeClr val="accent1"/>
                </a:solidFill>
                <a:latin typeface="Consolas" panose="020B0609020204030204" pitchFamily="49" charset="0"/>
                <a:cs typeface="Consolas" panose="020B0609020204030204" pitchFamily="49" charset="0"/>
              </a:rPr>
              <a:t>filename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mode='rt'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buffering=-1</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encoding=None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5"/>
                </a:solidFill>
                <a:latin typeface="Consolas" panose="020B0609020204030204" pitchFamily="49" charset="0"/>
                <a:cs typeface="Consolas" panose="020B0609020204030204" pitchFamily="49" charset="0"/>
              </a:rPr>
              <a:t>errors=None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6"/>
                </a:solidFill>
                <a:latin typeface="Consolas" panose="020B0609020204030204" pitchFamily="49" charset="0"/>
                <a:cs typeface="Consolas" panose="020B0609020204030204" pitchFamily="49" charset="0"/>
              </a:rPr>
              <a:t>newline=None</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closefd</a:t>
            </a:r>
            <a:r>
              <a:rPr lang="en-GB" altLang="en-US" dirty="0">
                <a:solidFill>
                  <a:schemeClr val="bg1"/>
                </a:solidFill>
                <a:latin typeface="Consolas" panose="020B0609020204030204" pitchFamily="49" charset="0"/>
                <a:cs typeface="Consolas" panose="020B0609020204030204" pitchFamily="49" charset="0"/>
              </a:rPr>
              <a:t>=True, opener=None)</a:t>
            </a:r>
          </a:p>
        </p:txBody>
      </p:sp>
      <p:sp>
        <p:nvSpPr>
          <p:cNvPr id="7" name="TextBox 6">
            <a:extLst>
              <a:ext uri="{FF2B5EF4-FFF2-40B4-BE49-F238E27FC236}">
                <a16:creationId xmlns:a16="http://schemas.microsoft.com/office/drawing/2014/main" id="{8C9BD2D5-4B94-2596-4BB6-7241CA6689C3}"/>
              </a:ext>
            </a:extLst>
          </p:cNvPr>
          <p:cNvSpPr txBox="1"/>
          <p:nvPr/>
        </p:nvSpPr>
        <p:spPr>
          <a:xfrm>
            <a:off x="8069071" y="2974659"/>
            <a:ext cx="2500804" cy="369332"/>
          </a:xfrm>
          <a:prstGeom prst="rect">
            <a:avLst/>
          </a:prstGeom>
          <a:solidFill>
            <a:schemeClr val="accent2">
              <a:lumMod val="40000"/>
              <a:lumOff val="60000"/>
            </a:schemeClr>
          </a:solidFill>
          <a:ln>
            <a:noFill/>
          </a:ln>
        </p:spPr>
        <p:txBody>
          <a:bodyPr wrap="square" rtlCol="0">
            <a:spAutoFit/>
          </a:bodyPr>
          <a:lstStyle/>
          <a:p>
            <a:r>
              <a:rPr lang="en-GB" dirty="0"/>
              <a:t>t=text, b=binary mode</a:t>
            </a:r>
          </a:p>
        </p:txBody>
      </p:sp>
      <p:sp>
        <p:nvSpPr>
          <p:cNvPr id="8" name="TextBox 7">
            <a:extLst>
              <a:ext uri="{FF2B5EF4-FFF2-40B4-BE49-F238E27FC236}">
                <a16:creationId xmlns:a16="http://schemas.microsoft.com/office/drawing/2014/main" id="{078A821B-D72F-47E5-295C-64C45FA1E94A}"/>
              </a:ext>
            </a:extLst>
          </p:cNvPr>
          <p:cNvSpPr txBox="1"/>
          <p:nvPr/>
        </p:nvSpPr>
        <p:spPr>
          <a:xfrm>
            <a:off x="8068665" y="3466712"/>
            <a:ext cx="3280055" cy="646331"/>
          </a:xfrm>
          <a:prstGeom prst="rect">
            <a:avLst/>
          </a:prstGeom>
          <a:solidFill>
            <a:schemeClr val="accent3">
              <a:lumMod val="40000"/>
              <a:lumOff val="60000"/>
            </a:schemeClr>
          </a:solidFill>
          <a:ln>
            <a:noFill/>
          </a:ln>
        </p:spPr>
        <p:txBody>
          <a:bodyPr wrap="square" rtlCol="0">
            <a:spAutoFit/>
          </a:bodyPr>
          <a:lstStyle/>
          <a:p>
            <a:r>
              <a:rPr lang="en-GB" dirty="0"/>
              <a:t>buffering=1 (text)</a:t>
            </a:r>
          </a:p>
          <a:p>
            <a:r>
              <a:rPr lang="en-GB" dirty="0"/>
              <a:t>buffering=4096|8192 (binary)</a:t>
            </a:r>
          </a:p>
        </p:txBody>
      </p:sp>
      <p:sp>
        <p:nvSpPr>
          <p:cNvPr id="9" name="TextBox 8">
            <a:extLst>
              <a:ext uri="{FF2B5EF4-FFF2-40B4-BE49-F238E27FC236}">
                <a16:creationId xmlns:a16="http://schemas.microsoft.com/office/drawing/2014/main" id="{8B8C703E-05FF-16EE-74CA-46193220A8F5}"/>
              </a:ext>
            </a:extLst>
          </p:cNvPr>
          <p:cNvSpPr txBox="1"/>
          <p:nvPr/>
        </p:nvSpPr>
        <p:spPr>
          <a:xfrm>
            <a:off x="7967066" y="4235764"/>
            <a:ext cx="2857144"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Info for other parameters: </a:t>
            </a:r>
          </a:p>
          <a:p>
            <a:r>
              <a:rPr lang="en-GB" dirty="0"/>
              <a:t>&gt;&gt;&gt; help(open)</a:t>
            </a:r>
          </a:p>
        </p:txBody>
      </p:sp>
      <p:sp>
        <p:nvSpPr>
          <p:cNvPr id="10" name="Line 11">
            <a:extLst>
              <a:ext uri="{FF2B5EF4-FFF2-40B4-BE49-F238E27FC236}">
                <a16:creationId xmlns:a16="http://schemas.microsoft.com/office/drawing/2014/main" id="{108B2F34-FB12-914E-3D3A-FD0137E7CCCC}"/>
              </a:ext>
            </a:extLst>
          </p:cNvPr>
          <p:cNvSpPr>
            <a:spLocks noChangeShapeType="1"/>
          </p:cNvSpPr>
          <p:nvPr/>
        </p:nvSpPr>
        <p:spPr bwMode="auto">
          <a:xfrm flipH="1" flipV="1">
            <a:off x="5652769" y="2327096"/>
            <a:ext cx="2416301" cy="828246"/>
          </a:xfrm>
          <a:prstGeom prst="line">
            <a:avLst/>
          </a:prstGeom>
          <a:noFill/>
          <a:ln w="19050">
            <a:solidFill>
              <a:schemeClr val="accent2">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13C224CA-C611-02E6-7FF7-93A0976C24D4}"/>
              </a:ext>
            </a:extLst>
          </p:cNvPr>
          <p:cNvSpPr/>
          <p:nvPr/>
        </p:nvSpPr>
        <p:spPr>
          <a:xfrm>
            <a:off x="5763347" y="2061780"/>
            <a:ext cx="1562013" cy="279264"/>
          </a:xfrm>
          <a:prstGeom prst="roundRect">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E174D733-1239-8983-3470-E3F9E9B2B919}"/>
              </a:ext>
            </a:extLst>
          </p:cNvPr>
          <p:cNvSpPr>
            <a:spLocks noChangeShapeType="1"/>
          </p:cNvSpPr>
          <p:nvPr/>
        </p:nvSpPr>
        <p:spPr bwMode="auto">
          <a:xfrm flipH="1" flipV="1">
            <a:off x="6609080" y="2350822"/>
            <a:ext cx="1459585" cy="1482038"/>
          </a:xfrm>
          <a:prstGeom prst="line">
            <a:avLst/>
          </a:prstGeom>
          <a:noFill/>
          <a:ln w="19050">
            <a:solidFill>
              <a:schemeClr val="accent3">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0A4C15F3-9A03-F525-6A8E-7F9685A1CE85}"/>
              </a:ext>
            </a:extLst>
          </p:cNvPr>
          <p:cNvSpPr/>
          <p:nvPr/>
        </p:nvSpPr>
        <p:spPr>
          <a:xfrm>
            <a:off x="4353164" y="2071558"/>
            <a:ext cx="1228740" cy="279264"/>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7152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sz="3600" dirty="0"/>
              <a:t>Reading files into Python</a:t>
            </a:r>
          </a:p>
        </p:txBody>
      </p:sp>
      <p:sp>
        <p:nvSpPr>
          <p:cNvPr id="6147" name="Rectangle 3"/>
          <p:cNvSpPr>
            <a:spLocks noGrp="1" noChangeArrowheads="1"/>
          </p:cNvSpPr>
          <p:nvPr>
            <p:ph sz="quarter" idx="4"/>
          </p:nvPr>
        </p:nvSpPr>
        <p:spPr/>
        <p:txBody>
          <a:bodyPr>
            <a:normAutofit/>
          </a:bodyPr>
          <a:lstStyle/>
          <a:p>
            <a:pPr marL="0" indent="0">
              <a:buNone/>
            </a:pPr>
            <a:r>
              <a:rPr lang="en-GB" b="1" dirty="0">
                <a:solidFill>
                  <a:schemeClr val="tx1"/>
                </a:solidFill>
              </a:rPr>
              <a:t>Create a file object with </a:t>
            </a:r>
            <a:r>
              <a:rPr lang="en-GB" b="1" dirty="0">
                <a:solidFill>
                  <a:schemeClr val="tx1"/>
                </a:solidFill>
                <a:latin typeface="Courier New" panose="02070309020205020404" pitchFamily="49" charset="0"/>
              </a:rPr>
              <a:t>open():</a:t>
            </a:r>
          </a:p>
          <a:p>
            <a:endParaRPr lang="en-GB" dirty="0">
              <a:solidFill>
                <a:schemeClr val="tx1"/>
              </a:solidFill>
              <a:latin typeface="Courier New" panose="02070309020205020404" pitchFamily="49" charset="0"/>
            </a:endParaRPr>
          </a:p>
          <a:p>
            <a:pPr lvl="2"/>
            <a:endParaRPr lang="en-GB" dirty="0"/>
          </a:p>
          <a:p>
            <a:pPr marL="0" indent="0">
              <a:buNone/>
            </a:pPr>
            <a:r>
              <a:rPr lang="en-GB" b="1" dirty="0">
                <a:solidFill>
                  <a:schemeClr val="tx1"/>
                </a:solidFill>
              </a:rPr>
              <a:t>Read </a:t>
            </a:r>
            <a:r>
              <a:rPr lang="en-GB" b="1" i="1" dirty="0">
                <a:solidFill>
                  <a:schemeClr val="tx1"/>
                </a:solidFill>
              </a:rPr>
              <a:t>n</a:t>
            </a:r>
            <a:r>
              <a:rPr lang="en-GB" b="1" dirty="0">
                <a:solidFill>
                  <a:schemeClr val="tx1"/>
                </a:solidFill>
              </a:rPr>
              <a:t> characters (in text mode):</a:t>
            </a:r>
          </a:p>
          <a:p>
            <a:pPr marL="285750" lvl="1" indent="-285750"/>
            <a:r>
              <a:rPr lang="en-GB" sz="1800" dirty="0"/>
              <a:t> This may return fewer characters near end-of-file.</a:t>
            </a:r>
          </a:p>
          <a:p>
            <a:pPr marL="285750" lvl="1" indent="-285750"/>
            <a:r>
              <a:rPr lang="en-GB" sz="1800" dirty="0"/>
              <a:t> If </a:t>
            </a:r>
            <a:r>
              <a:rPr lang="en-GB" sz="1800" i="1" dirty="0"/>
              <a:t>n</a:t>
            </a:r>
            <a:r>
              <a:rPr lang="en-GB" sz="1800" dirty="0"/>
              <a:t> is not specified, the entire file is read.</a:t>
            </a:r>
          </a:p>
          <a:p>
            <a:pPr lvl="3"/>
            <a:endParaRPr lang="en-GB" dirty="0"/>
          </a:p>
          <a:p>
            <a:pPr lvl="3">
              <a:buFont typeface="Arial" panose="020B0604020202020204" pitchFamily="34" charset="0"/>
              <a:buChar char="•"/>
            </a:pPr>
            <a:endParaRPr lang="en-GB" sz="900" dirty="0"/>
          </a:p>
          <a:p>
            <a:pPr marL="0" indent="0">
              <a:buNone/>
            </a:pPr>
            <a:r>
              <a:rPr lang="en-GB" b="1" dirty="0">
                <a:solidFill>
                  <a:schemeClr val="tx1"/>
                </a:solidFill>
              </a:rPr>
              <a:t>Read a line</a:t>
            </a:r>
            <a:endParaRPr lang="en-GB" sz="800" dirty="0">
              <a:solidFill>
                <a:schemeClr val="tx1"/>
              </a:solidFill>
            </a:endParaRPr>
          </a:p>
          <a:p>
            <a:pPr marL="285750" lvl="1" indent="-285750"/>
            <a:r>
              <a:rPr lang="en-GB" sz="1800" dirty="0"/>
              <a:t> The line terminator "\n" is included.</a:t>
            </a:r>
          </a:p>
          <a:p>
            <a:pPr marL="285750" lvl="1" indent="-285750"/>
            <a:r>
              <a:rPr lang="en-GB" sz="1800" dirty="0"/>
              <a:t> Returns an empty string (False) at end-of-file.</a:t>
            </a:r>
          </a:p>
        </p:txBody>
      </p:sp>
      <p:sp>
        <p:nvSpPr>
          <p:cNvPr id="4" name="Text Box 5">
            <a:extLst>
              <a:ext uri="{FF2B5EF4-FFF2-40B4-BE49-F238E27FC236}">
                <a16:creationId xmlns:a16="http://schemas.microsoft.com/office/drawing/2014/main" id="{CCE6815B-1AB4-6CEC-E36D-009CA4832D16}"/>
              </a:ext>
            </a:extLst>
          </p:cNvPr>
          <p:cNvSpPr txBox="1">
            <a:spLocks noChangeArrowheads="1"/>
          </p:cNvSpPr>
          <p:nvPr/>
        </p:nvSpPr>
        <p:spPr bwMode="auto">
          <a:xfrm>
            <a:off x="900022" y="2143833"/>
            <a:ext cx="4479925"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infile</a:t>
            </a:r>
            <a:r>
              <a:rPr lang="en-GB" sz="1800" dirty="0">
                <a:solidFill>
                  <a:schemeClr val="bg1"/>
                </a:solidFill>
                <a:latin typeface="Consolas" panose="020B0609020204030204" pitchFamily="49" charset="0"/>
                <a:cs typeface="Courier New" panose="02070309020205020404" pitchFamily="49" charset="0"/>
              </a:rPr>
              <a:t> = </a:t>
            </a:r>
            <a:r>
              <a:rPr lang="en-GB" sz="1800" b="1" dirty="0">
                <a:solidFill>
                  <a:schemeClr val="bg1"/>
                </a:solidFill>
                <a:latin typeface="Consolas" panose="020B0609020204030204" pitchFamily="49" charset="0"/>
                <a:cs typeface="Courier New" panose="02070309020205020404" pitchFamily="49" charset="0"/>
              </a:rPr>
              <a:t>open</a:t>
            </a:r>
            <a:r>
              <a:rPr lang="en-GB" sz="1800" dirty="0">
                <a:solidFill>
                  <a:schemeClr val="bg1"/>
                </a:solidFill>
                <a:latin typeface="Consolas" panose="020B0609020204030204" pitchFamily="49" charset="0"/>
                <a:cs typeface="Courier New" panose="02070309020205020404" pitchFamily="49" charset="0"/>
              </a:rPr>
              <a:t>('filename', 'rt')</a:t>
            </a:r>
          </a:p>
        </p:txBody>
      </p:sp>
      <p:sp>
        <p:nvSpPr>
          <p:cNvPr id="3" name="Text Box 4">
            <a:extLst>
              <a:ext uri="{FF2B5EF4-FFF2-40B4-BE49-F238E27FC236}">
                <a16:creationId xmlns:a16="http://schemas.microsoft.com/office/drawing/2014/main" id="{A4EB20A2-CA55-4AA5-2CE4-98F49D8F1CFE}"/>
              </a:ext>
            </a:extLst>
          </p:cNvPr>
          <p:cNvSpPr txBox="1">
            <a:spLocks noChangeArrowheads="1"/>
          </p:cNvSpPr>
          <p:nvPr/>
        </p:nvSpPr>
        <p:spPr bwMode="auto">
          <a:xfrm>
            <a:off x="909547" y="3778994"/>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buffer</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42</a:t>
            </a:r>
            <a:r>
              <a:rPr lang="en-GB" sz="1800" b="1"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rPr>
              <a:t>	</a:t>
            </a:r>
          </a:p>
        </p:txBody>
      </p:sp>
      <p:sp>
        <p:nvSpPr>
          <p:cNvPr id="5" name="Text Box 6">
            <a:extLst>
              <a:ext uri="{FF2B5EF4-FFF2-40B4-BE49-F238E27FC236}">
                <a16:creationId xmlns:a16="http://schemas.microsoft.com/office/drawing/2014/main" id="{DD513846-0FE7-0BD9-D896-EA1D9BC3631A}"/>
              </a:ext>
            </a:extLst>
          </p:cNvPr>
          <p:cNvSpPr txBox="1">
            <a:spLocks noChangeArrowheads="1"/>
          </p:cNvSpPr>
          <p:nvPr/>
        </p:nvSpPr>
        <p:spPr bwMode="auto">
          <a:xfrm>
            <a:off x="909547" y="5292836"/>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line</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infile.readline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2CFCAC67-4C1A-3B93-AE51-390940570D45}"/>
              </a:ext>
            </a:extLst>
          </p:cNvPr>
          <p:cNvSpPr>
            <a:spLocks noGrp="1"/>
          </p:cNvSpPr>
          <p:nvPr>
            <p:ph type="sldNum" sz="quarter" idx="12"/>
          </p:nvPr>
        </p:nvSpPr>
        <p:spPr/>
        <p:txBody>
          <a:bodyPr/>
          <a:lstStyle/>
          <a:p>
            <a:fld id="{EF892D59-8F09-EF4B-AD6D-DA609442F868}" type="slidenum">
              <a:rPr lang="en-GB" smtClean="0"/>
              <a:pPr/>
              <a:t>5</a:t>
            </a:fld>
            <a:endParaRPr lang="en-GB"/>
          </a:p>
        </p:txBody>
      </p:sp>
    </p:spTree>
    <p:extLst>
      <p:ext uri="{BB962C8B-B14F-4D97-AF65-F5344CB8AC3E}">
        <p14:creationId xmlns:p14="http://schemas.microsoft.com/office/powerpoint/2010/main" val="11630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Reading tricks</a:t>
            </a:r>
          </a:p>
        </p:txBody>
      </p:sp>
      <p:sp>
        <p:nvSpPr>
          <p:cNvPr id="7171" name="Rectangle 3"/>
          <p:cNvSpPr>
            <a:spLocks noGrp="1" noChangeArrowheads="1"/>
          </p:cNvSpPr>
          <p:nvPr>
            <p:ph sz="quarter" idx="4"/>
          </p:nvPr>
        </p:nvSpPr>
        <p:spPr/>
        <p:txBody>
          <a:bodyPr/>
          <a:lstStyle/>
          <a:p>
            <a:pPr marL="0" indent="0">
              <a:buNone/>
            </a:pPr>
            <a:r>
              <a:rPr lang="en-GB" b="1" dirty="0">
                <a:solidFill>
                  <a:schemeClr val="tx1"/>
                </a:solidFill>
              </a:rPr>
              <a:t>Reading the whole file into a variable</a:t>
            </a:r>
          </a:p>
          <a:p>
            <a:pPr marL="285750" lvl="1" indent="-285750"/>
            <a:r>
              <a:rPr lang="en-GB" sz="1800" dirty="0"/>
              <a:t>Be careful of the file size.</a:t>
            </a:r>
          </a:p>
          <a:p>
            <a:pPr lvl="1"/>
            <a:endParaRPr lang="en-GB" sz="800" dirty="0"/>
          </a:p>
          <a:p>
            <a:pPr lvl="1"/>
            <a:endParaRPr lang="en-GB" dirty="0"/>
          </a:p>
          <a:p>
            <a:pPr lvl="1"/>
            <a:endParaRPr lang="en-GB" dirty="0"/>
          </a:p>
          <a:p>
            <a:pPr lvl="1"/>
            <a:endParaRPr lang="en-GB" dirty="0"/>
          </a:p>
          <a:p>
            <a:pPr marL="0" indent="0">
              <a:buNone/>
            </a:pPr>
            <a:r>
              <a:rPr lang="en-GB" b="1" dirty="0">
                <a:solidFill>
                  <a:schemeClr val="tx1"/>
                </a:solidFill>
              </a:rPr>
              <a:t>Reading a file sequentially in a loop</a:t>
            </a:r>
          </a:p>
          <a:p>
            <a:pPr marL="285750" lvl="1" indent="-285750">
              <a:tabLst>
                <a:tab pos="355600" algn="l"/>
              </a:tabLst>
            </a:pPr>
            <a:r>
              <a:rPr lang="en-GB" sz="1800" dirty="0"/>
              <a:t>Inefficient:</a:t>
            </a:r>
          </a:p>
          <a:p>
            <a:pPr lvl="2"/>
            <a:endParaRPr lang="en-GB" dirty="0"/>
          </a:p>
          <a:p>
            <a:pPr marL="88900" lvl="3" indent="0">
              <a:buNone/>
            </a:pPr>
            <a:endParaRPr lang="en-GB" dirty="0"/>
          </a:p>
          <a:p>
            <a:pPr marL="88900" lvl="3" indent="0">
              <a:buNone/>
            </a:pPr>
            <a:endParaRPr lang="en-GB" dirty="0"/>
          </a:p>
          <a:p>
            <a:pPr marL="285750" lvl="1" indent="-285750"/>
            <a:r>
              <a:rPr lang="en-GB" sz="1800" dirty="0"/>
              <a:t>Use the file object iterator:</a:t>
            </a:r>
          </a:p>
        </p:txBody>
      </p:sp>
      <p:pic>
        <p:nvPicPr>
          <p:cNvPr id="8" name="Graphic 7" descr="A red icon of a stopwatch indicating the associated code is inefficient">
            <a:extLst>
              <a:ext uri="{FF2B5EF4-FFF2-40B4-BE49-F238E27FC236}">
                <a16:creationId xmlns:a16="http://schemas.microsoft.com/office/drawing/2014/main" id="{0CEC7C67-4774-4EF4-817F-6F4A859E6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3199" y="4171703"/>
            <a:ext cx="650876" cy="650876"/>
          </a:xfrm>
          <a:prstGeom prst="rect">
            <a:avLst/>
          </a:prstGeom>
        </p:spPr>
      </p:pic>
      <p:pic>
        <p:nvPicPr>
          <p:cNvPr id="3" name="Picture 2" descr="A green tick icon that indicates the associated code is more efficient than the less efficient code listed above.">
            <a:extLst>
              <a:ext uri="{FF2B5EF4-FFF2-40B4-BE49-F238E27FC236}">
                <a16:creationId xmlns:a16="http://schemas.microsoft.com/office/drawing/2014/main" id="{D62CFA02-5744-21D9-A7F0-83AF4E866FDA}"/>
              </a:ext>
            </a:extLst>
          </p:cNvPr>
          <p:cNvPicPr>
            <a:picLocks noChangeAspect="1"/>
          </p:cNvPicPr>
          <p:nvPr/>
        </p:nvPicPr>
        <p:blipFill>
          <a:blip r:embed="rId5"/>
          <a:stretch>
            <a:fillRect/>
          </a:stretch>
        </p:blipFill>
        <p:spPr>
          <a:xfrm>
            <a:off x="6906734" y="5499280"/>
            <a:ext cx="543806" cy="554416"/>
          </a:xfrm>
          <a:prstGeom prst="rect">
            <a:avLst/>
          </a:prstGeom>
        </p:spPr>
      </p:pic>
      <p:sp>
        <p:nvSpPr>
          <p:cNvPr id="2" name="Slide Number Placeholder 1">
            <a:extLst>
              <a:ext uri="{FF2B5EF4-FFF2-40B4-BE49-F238E27FC236}">
                <a16:creationId xmlns:a16="http://schemas.microsoft.com/office/drawing/2014/main" id="{C18A78DE-4AF7-5B6E-15E0-C54850785540}"/>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4" name="Rectangle 4">
            <a:extLst>
              <a:ext uri="{FF2B5EF4-FFF2-40B4-BE49-F238E27FC236}">
                <a16:creationId xmlns:a16="http://schemas.microsoft.com/office/drawing/2014/main" id="{F3E07895-350B-13FB-13EC-A464ADB974EC}"/>
              </a:ext>
            </a:extLst>
          </p:cNvPr>
          <p:cNvSpPr txBox="1">
            <a:spLocks noChangeArrowheads="1"/>
          </p:cNvSpPr>
          <p:nvPr/>
        </p:nvSpPr>
        <p:spPr bwMode="auto">
          <a:xfrm>
            <a:off x="837894" y="2332290"/>
            <a:ext cx="604804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lines = open('brian.txt').read()</a:t>
            </a:r>
          </a:p>
          <a:p>
            <a:pPr marL="0" indent="0">
              <a:buNone/>
            </a:pPr>
            <a:r>
              <a:rPr lang="en-GB" altLang="en-US" dirty="0" err="1">
                <a:solidFill>
                  <a:schemeClr val="bg1"/>
                </a:solidFill>
                <a:latin typeface="Consolas" panose="020B0609020204030204" pitchFamily="49" charset="0"/>
                <a:cs typeface="Consolas" panose="020B0609020204030204" pitchFamily="49" charset="0"/>
              </a:rPr>
              <a:t>llines</a:t>
            </a:r>
            <a:r>
              <a:rPr lang="en-GB" altLang="en-US" dirty="0">
                <a:solidFill>
                  <a:schemeClr val="bg1"/>
                </a:solidFill>
                <a:latin typeface="Consolas" panose="020B0609020204030204" pitchFamily="49" charset="0"/>
                <a:cs typeface="Consolas" panose="020B0609020204030204" pitchFamily="49" charset="0"/>
              </a:rPr>
              <a:t> = open('brian.txt').read().</a:t>
            </a:r>
            <a:r>
              <a:rPr lang="en-GB" altLang="en-US" dirty="0" err="1">
                <a:solidFill>
                  <a:schemeClr val="bg1"/>
                </a:solidFill>
                <a:latin typeface="Consolas" panose="020B0609020204030204" pitchFamily="49" charset="0"/>
                <a:cs typeface="Consolas" panose="020B0609020204030204" pitchFamily="49" charset="0"/>
              </a:rPr>
              <a:t>splitlines</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err="1">
                <a:solidFill>
                  <a:schemeClr val="bg1"/>
                </a:solidFill>
                <a:latin typeface="Consolas" panose="020B0609020204030204" pitchFamily="49" charset="0"/>
                <a:cs typeface="Consolas" panose="020B0609020204030204" pitchFamily="49" charset="0"/>
              </a:rPr>
              <a:t>linelist</a:t>
            </a:r>
            <a:r>
              <a:rPr lang="en-GB" altLang="en-US" dirty="0">
                <a:solidFill>
                  <a:schemeClr val="bg1"/>
                </a:solidFill>
                <a:latin typeface="Consolas" panose="020B0609020204030204" pitchFamily="49" charset="0"/>
                <a:cs typeface="Consolas" panose="020B0609020204030204" pitchFamily="49" charset="0"/>
              </a:rPr>
              <a:t> = open('brian.txt').</a:t>
            </a:r>
            <a:r>
              <a:rPr lang="en-GB" altLang="en-US" dirty="0" err="1">
                <a:solidFill>
                  <a:schemeClr val="bg1"/>
                </a:solidFill>
                <a:latin typeface="Consolas" panose="020B0609020204030204" pitchFamily="49" charset="0"/>
                <a:cs typeface="Consolas" panose="020B0609020204030204" pitchFamily="49" charset="0"/>
              </a:rPr>
              <a:t>readlines</a:t>
            </a:r>
            <a:r>
              <a:rPr lang="en-GB" altLang="en-US" dirty="0">
                <a:solidFill>
                  <a:schemeClr val="bg1"/>
                </a:solidFill>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71508DAC-6527-A00D-A60C-9964B8FCC01C}"/>
              </a:ext>
            </a:extLst>
          </p:cNvPr>
          <p:cNvSpPr txBox="1">
            <a:spLocks noChangeArrowheads="1"/>
          </p:cNvSpPr>
          <p:nvPr/>
        </p:nvSpPr>
        <p:spPr bwMode="auto">
          <a:xfrm>
            <a:off x="820179" y="4137556"/>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open('lines.txt').readlines():</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7A6B93FB-A125-ACFB-C705-EDDCDF238B16}"/>
              </a:ext>
            </a:extLst>
          </p:cNvPr>
          <p:cNvSpPr txBox="1">
            <a:spLocks noChangeArrowheads="1"/>
          </p:cNvSpPr>
          <p:nvPr/>
        </p:nvSpPr>
        <p:spPr bwMode="auto">
          <a:xfrm>
            <a:off x="820179" y="5376519"/>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520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try/except/else/finally</a:t>
            </a:r>
          </a:p>
        </p:txBody>
      </p:sp>
      <p:sp>
        <p:nvSpPr>
          <p:cNvPr id="2" name="Text Placeholder 1"/>
          <p:cNvSpPr>
            <a:spLocks noGrp="1"/>
          </p:cNvSpPr>
          <p:nvPr>
            <p:ph sz="quarter" idx="4"/>
          </p:nvPr>
        </p:nvSpPr>
        <p:spPr/>
        <p:txBody>
          <a:bodyPr/>
          <a:lstStyle/>
          <a:p>
            <a:pPr marL="0" indent="0">
              <a:buNone/>
            </a:pPr>
            <a:r>
              <a:rPr lang="en-GB" b="1" dirty="0">
                <a:solidFill>
                  <a:schemeClr val="tx1"/>
                </a:solidFill>
              </a:rPr>
              <a:t>Under very rare circumstances, a file could be left open</a:t>
            </a:r>
          </a:p>
          <a:p>
            <a:pPr marL="285750" lvl="1" indent="-285750"/>
            <a:r>
              <a:rPr lang="en-GB" sz="1800" dirty="0"/>
              <a:t>An error causing an unhandled exception</a:t>
            </a:r>
          </a:p>
          <a:p>
            <a:pPr marL="285750" lvl="1" indent="-285750"/>
            <a:r>
              <a:rPr lang="en-GB" sz="1800" dirty="0"/>
              <a:t>Leading to lost data or memory leaks</a:t>
            </a:r>
          </a:p>
          <a:p>
            <a:pPr marL="0" indent="0">
              <a:buNone/>
            </a:pPr>
            <a:r>
              <a:rPr lang="en-GB" b="1" dirty="0">
                <a:solidFill>
                  <a:schemeClr val="tx1"/>
                </a:solidFill>
              </a:rPr>
              <a:t>Use Exception Handler – try/except/finally</a:t>
            </a:r>
          </a:p>
          <a:p>
            <a:pPr marL="285750" lvl="1" indent="-285750"/>
            <a:r>
              <a:rPr lang="en-GB" sz="1800" dirty="0"/>
              <a:t>Ensures file handle is closed</a:t>
            </a:r>
          </a:p>
          <a:p>
            <a:pPr marL="285750" lvl="1" indent="-285750"/>
            <a:r>
              <a:rPr lang="en-GB" sz="1800" dirty="0"/>
              <a:t>Can catch named exceptions during opening</a:t>
            </a:r>
          </a:p>
          <a:p>
            <a:pPr marL="285750" lvl="1" indent="-285750"/>
            <a:r>
              <a:rPr lang="en-GB" sz="1800" dirty="0"/>
              <a:t>Else block only executes if try block succeeds</a:t>
            </a:r>
          </a:p>
          <a:p>
            <a:pPr marL="285750" lvl="1" indent="-285750"/>
            <a:r>
              <a:rPr lang="en-GB" dirty="0"/>
              <a:t>Finally block always executes</a:t>
            </a:r>
            <a:endParaRPr lang="en-GB" sz="1800" dirty="0"/>
          </a:p>
        </p:txBody>
      </p:sp>
      <p:sp>
        <p:nvSpPr>
          <p:cNvPr id="5" name="Slide Number Placeholder 4">
            <a:extLst>
              <a:ext uri="{FF2B5EF4-FFF2-40B4-BE49-F238E27FC236}">
                <a16:creationId xmlns:a16="http://schemas.microsoft.com/office/drawing/2014/main" id="{28EB35FA-4AA6-8072-C5B4-4CD2CB9FD91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6" name="Rectangle 4">
            <a:extLst>
              <a:ext uri="{FF2B5EF4-FFF2-40B4-BE49-F238E27FC236}">
                <a16:creationId xmlns:a16="http://schemas.microsoft.com/office/drawing/2014/main" id="{4771CFD1-7E30-6C64-4AB0-F17FA9387DBC}"/>
              </a:ext>
            </a:extLst>
          </p:cNvPr>
          <p:cNvSpPr txBox="1">
            <a:spLocks noChangeArrowheads="1"/>
          </p:cNvSpPr>
          <p:nvPr/>
        </p:nvSpPr>
        <p:spPr bwMode="auto">
          <a:xfrm>
            <a:off x="6187151" y="2991012"/>
            <a:ext cx="5651788" cy="373948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b="1" dirty="0">
                <a:solidFill>
                  <a:schemeClr val="accent1"/>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a:t>
            </a:r>
            <a:r>
              <a:rPr lang="en-GB" altLang="en-US" dirty="0">
                <a:solidFill>
                  <a:schemeClr val="bg1"/>
                </a:solidFill>
                <a:latin typeface="Consolas" panose="020B0609020204030204" pitchFamily="49" charset="0"/>
                <a:cs typeface="Consolas" panose="020B0609020204030204" pitchFamily="49" charset="0"/>
              </a:rPr>
              <a:t> = open('spam.txt', '</a:t>
            </a:r>
            <a:r>
              <a:rPr lang="en-GB" altLang="en-US" dirty="0" err="1">
                <a:solidFill>
                  <a:schemeClr val="bg1"/>
                </a:solidFill>
                <a:latin typeface="Consolas" panose="020B0609020204030204" pitchFamily="49" charset="0"/>
                <a:cs typeface="Consolas" panose="020B0609020204030204" pitchFamily="49" charset="0"/>
              </a:rPr>
              <a:t>wt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except</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FileNotFoundError</a:t>
            </a:r>
            <a:r>
              <a:rPr lang="en-GB" altLang="en-US" dirty="0">
                <a:solidFill>
                  <a:schemeClr val="bg1"/>
                </a:solidFill>
                <a:latin typeface="Consolas" panose="020B0609020204030204" pitchFamily="49" charset="0"/>
                <a:cs typeface="Consolas" panose="020B0609020204030204" pitchFamily="49" charset="0"/>
              </a:rPr>
              <a:t> as err:</a:t>
            </a:r>
          </a:p>
          <a:p>
            <a:pPr marL="0" indent="0">
              <a:buNone/>
            </a:pPr>
            <a:r>
              <a:rPr lang="en-GB" altLang="en-US" dirty="0">
                <a:solidFill>
                  <a:schemeClr val="bg1"/>
                </a:solidFill>
                <a:latin typeface="Consolas" panose="020B0609020204030204" pitchFamily="49" charset="0"/>
                <a:cs typeface="Consolas" panose="020B0609020204030204" pitchFamily="49" charset="0"/>
              </a:rPr>
              <a:t>    print('Blooming Vikings!')</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fh_out.write</a:t>
            </a:r>
            <a:r>
              <a:rPr lang="en-GB" altLang="en-US" dirty="0">
                <a:solidFill>
                  <a:schemeClr val="bg1"/>
                </a:solidFill>
                <a:latin typeface="Consolas" panose="020B0609020204030204" pitchFamily="49" charset="0"/>
                <a:cs typeface="Consolas" panose="020B0609020204030204" pitchFamily="49" charset="0"/>
              </a:rPr>
              <a:t>('Spam, spam, spam!')</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finally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 Always close file handle </a:t>
            </a:r>
            <a:r>
              <a:rPr lang="en-GB" altLang="en-US" dirty="0" err="1">
                <a:solidFill>
                  <a:schemeClr val="bg1"/>
                </a:solidFill>
                <a:latin typeface="Consolas" panose="020B0609020204030204" pitchFamily="49" charset="0"/>
                <a:cs typeface="Consolas" panose="020B0609020204030204" pitchFamily="49" charset="0"/>
              </a:rPr>
              <a:t>afer</a:t>
            </a:r>
            <a:r>
              <a:rPr lang="en-GB" altLang="en-US" dirty="0">
                <a:solidFill>
                  <a:schemeClr val="bg1"/>
                </a:solidFill>
                <a:latin typeface="Consolas" panose="020B0609020204030204" pitchFamily="49" charset="0"/>
                <a:cs typeface="Consolas" panose="020B0609020204030204" pitchFamily="49" charset="0"/>
              </a:rPr>
              <a:t> use</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49C6792D-FFED-7F9E-0489-17EABD693006}"/>
              </a:ext>
            </a:extLst>
          </p:cNvPr>
          <p:cNvSpPr txBox="1"/>
          <p:nvPr/>
        </p:nvSpPr>
        <p:spPr>
          <a:xfrm>
            <a:off x="1996439" y="5319058"/>
            <a:ext cx="3657600" cy="923330"/>
          </a:xfrm>
          <a:prstGeom prst="rect">
            <a:avLst/>
          </a:prstGeom>
          <a:solidFill>
            <a:schemeClr val="accent2">
              <a:lumMod val="40000"/>
              <a:lumOff val="60000"/>
            </a:schemeClr>
          </a:solidFill>
          <a:ln>
            <a:noFill/>
          </a:ln>
        </p:spPr>
        <p:txBody>
          <a:bodyPr wrap="square" rtlCol="0">
            <a:spAutoFit/>
          </a:bodyPr>
          <a:lstStyle/>
          <a:p>
            <a:r>
              <a:rPr lang="en-GB" dirty="0"/>
              <a:t>Nested try block protects the write, and finally block ensures file handle is always closed</a:t>
            </a:r>
          </a:p>
        </p:txBody>
      </p:sp>
      <p:sp>
        <p:nvSpPr>
          <p:cNvPr id="9" name="Line 11">
            <a:extLst>
              <a:ext uri="{FF2B5EF4-FFF2-40B4-BE49-F238E27FC236}">
                <a16:creationId xmlns:a16="http://schemas.microsoft.com/office/drawing/2014/main" id="{FCBD899D-5C50-0208-4560-F50E0BD8E05E}"/>
              </a:ext>
            </a:extLst>
          </p:cNvPr>
          <p:cNvSpPr>
            <a:spLocks noChangeShapeType="1"/>
          </p:cNvSpPr>
          <p:nvPr/>
        </p:nvSpPr>
        <p:spPr bwMode="auto">
          <a:xfrm flipV="1">
            <a:off x="5654040" y="5783580"/>
            <a:ext cx="955039" cy="0"/>
          </a:xfrm>
          <a:prstGeom prst="line">
            <a:avLst/>
          </a:prstGeom>
          <a:noFill/>
          <a:ln w="19050">
            <a:solidFill>
              <a:schemeClr val="accent2">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CB1E56A8-362B-5FA3-BA8D-ED0ADC102483}"/>
              </a:ext>
            </a:extLst>
          </p:cNvPr>
          <p:cNvSpPr/>
          <p:nvPr/>
        </p:nvSpPr>
        <p:spPr>
          <a:xfrm>
            <a:off x="6704979" y="4885701"/>
            <a:ext cx="5042520" cy="1790110"/>
          </a:xfrm>
          <a:prstGeom prst="roundRect">
            <a:avLst>
              <a:gd name="adj" fmla="val 10708"/>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A092633-5779-21D5-EC34-D43CA8FEB08D}"/>
              </a:ext>
            </a:extLst>
          </p:cNvPr>
          <p:cNvSpPr txBox="1"/>
          <p:nvPr/>
        </p:nvSpPr>
        <p:spPr>
          <a:xfrm>
            <a:off x="2812362" y="4464008"/>
            <a:ext cx="2796893"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First try block protects the open() call</a:t>
            </a:r>
          </a:p>
        </p:txBody>
      </p:sp>
      <p:sp>
        <p:nvSpPr>
          <p:cNvPr id="14" name="Line 11">
            <a:extLst>
              <a:ext uri="{FF2B5EF4-FFF2-40B4-BE49-F238E27FC236}">
                <a16:creationId xmlns:a16="http://schemas.microsoft.com/office/drawing/2014/main" id="{6F5F9D96-2750-35C8-DCA7-AD5D22F938F7}"/>
              </a:ext>
            </a:extLst>
          </p:cNvPr>
          <p:cNvSpPr>
            <a:spLocks noChangeShapeType="1"/>
          </p:cNvSpPr>
          <p:nvPr/>
        </p:nvSpPr>
        <p:spPr bwMode="auto">
          <a:xfrm flipV="1">
            <a:off x="5609255" y="4670383"/>
            <a:ext cx="533111" cy="116789"/>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9ED81F88-FF3F-DA1D-1E11-E0B42EBF48E9}"/>
              </a:ext>
            </a:extLst>
          </p:cNvPr>
          <p:cNvSpPr/>
          <p:nvPr/>
        </p:nvSpPr>
        <p:spPr>
          <a:xfrm>
            <a:off x="6262037" y="3015709"/>
            <a:ext cx="4497404" cy="1771465"/>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339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Context Resource Manager</a:t>
            </a:r>
          </a:p>
        </p:txBody>
      </p:sp>
      <p:sp>
        <p:nvSpPr>
          <p:cNvPr id="2" name="Text Placeholder 1"/>
          <p:cNvSpPr>
            <a:spLocks noGrp="1"/>
          </p:cNvSpPr>
          <p:nvPr>
            <p:ph sz="quarter" idx="4"/>
          </p:nvPr>
        </p:nvSpPr>
        <p:spPr/>
        <p:txBody>
          <a:bodyPr/>
          <a:lstStyle/>
          <a:p>
            <a:pPr marL="0" indent="0">
              <a:spcBef>
                <a:spcPts val="600"/>
              </a:spcBef>
              <a:buNone/>
            </a:pPr>
            <a:r>
              <a:rPr lang="en-GB" b="1" dirty="0">
                <a:solidFill>
                  <a:schemeClr val="tx1"/>
                </a:solidFill>
              </a:rPr>
              <a:t>Under very rare circumstances, a file could be left open.</a:t>
            </a:r>
          </a:p>
          <a:p>
            <a:pPr marL="269875" lvl="1" indent="-269875">
              <a:spcBef>
                <a:spcPts val="600"/>
              </a:spcBef>
              <a:buFont typeface="Arial" panose="020B0604020202020204" pitchFamily="34" charset="0"/>
              <a:buChar char="•"/>
            </a:pPr>
            <a:r>
              <a:rPr lang="en-GB" sz="1800" dirty="0"/>
              <a:t>An error causing an unhandled exception.</a:t>
            </a:r>
          </a:p>
          <a:p>
            <a:pPr marL="0" indent="0">
              <a:spcBef>
                <a:spcPts val="600"/>
              </a:spcBef>
              <a:buNone/>
            </a:pPr>
            <a:r>
              <a:rPr lang="en-GB" b="1" dirty="0">
                <a:solidFill>
                  <a:schemeClr val="tx1"/>
                </a:solidFill>
              </a:rPr>
              <a:t>Some python classes are </a:t>
            </a:r>
            <a:r>
              <a:rPr lang="en-GB" b="1" i="1" dirty="0">
                <a:solidFill>
                  <a:schemeClr val="tx1"/>
                </a:solidFill>
              </a:rPr>
              <a:t>context managers.</a:t>
            </a:r>
          </a:p>
          <a:p>
            <a:pPr marL="269875" lvl="1" indent="-269875">
              <a:spcBef>
                <a:spcPts val="600"/>
              </a:spcBef>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io</a:t>
            </a:r>
            <a:r>
              <a:rPr lang="en-GB" sz="1800" dirty="0"/>
              <a:t> is the most common - file objects are context objects.</a:t>
            </a:r>
          </a:p>
          <a:p>
            <a:pPr marL="269875" lvl="1" indent="-269875">
              <a:spcBef>
                <a:spcPts val="600"/>
              </a:spcBef>
              <a:buFont typeface="Arial" panose="020B0604020202020204" pitchFamily="34" charset="0"/>
              <a:buChar char="•"/>
            </a:pPr>
            <a:r>
              <a:rPr lang="en-GB" sz="1800" dirty="0"/>
              <a:t>Uses the </a:t>
            </a:r>
            <a:r>
              <a:rPr lang="en-GB" sz="1800" dirty="0">
                <a:latin typeface="Courier New" panose="02070309020205020404" pitchFamily="49" charset="0"/>
                <a:cs typeface="Courier New" panose="02070309020205020404" pitchFamily="49" charset="0"/>
              </a:rPr>
              <a:t>with</a:t>
            </a:r>
            <a:r>
              <a:rPr lang="en-GB" sz="1800" dirty="0"/>
              <a:t> keyword.</a:t>
            </a:r>
          </a:p>
          <a:p>
            <a:pPr marL="0" indent="0">
              <a:spcBef>
                <a:spcPts val="600"/>
              </a:spcBef>
              <a:buNone/>
            </a:pPr>
            <a:r>
              <a:rPr lang="en-GB" b="1" dirty="0">
                <a:solidFill>
                  <a:schemeClr val="tx1"/>
                </a:solidFill>
              </a:rPr>
              <a:t>Ensures files are closed on error.</a:t>
            </a:r>
          </a:p>
          <a:p>
            <a:pPr marL="269875" lvl="1" indent="-269875">
              <a:spcBef>
                <a:spcPts val="600"/>
              </a:spcBef>
              <a:buFont typeface="Arial" panose="020B0604020202020204" pitchFamily="34" charset="0"/>
              <a:buChar char="•"/>
            </a:pPr>
            <a:r>
              <a:rPr lang="en-GB" sz="1800" dirty="0"/>
              <a:t>This usually happens anyway with a for loop.</a:t>
            </a:r>
          </a:p>
          <a:p>
            <a:pPr marL="269875" lvl="1" indent="-269875">
              <a:spcBef>
                <a:spcPts val="600"/>
              </a:spcBef>
              <a:buFont typeface="Arial" panose="020B0604020202020204" pitchFamily="34" charset="0"/>
              <a:buChar char="•"/>
            </a:pPr>
            <a:r>
              <a:rPr lang="en-GB" sz="1800" dirty="0"/>
              <a:t>This is rarely needed - but safer!</a:t>
            </a:r>
          </a:p>
        </p:txBody>
      </p:sp>
      <p:sp>
        <p:nvSpPr>
          <p:cNvPr id="4" name="TextBox 4"/>
          <p:cNvSpPr txBox="1">
            <a:spLocks noChangeArrowheads="1"/>
          </p:cNvSpPr>
          <p:nvPr/>
        </p:nvSpPr>
        <p:spPr bwMode="auto">
          <a:xfrm>
            <a:off x="810579" y="4384659"/>
            <a:ext cx="4870244"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with open('spam.txt', 'rt') as </a:t>
            </a:r>
            <a:r>
              <a:rPr lang="en-GB" sz="1800" b="1" dirty="0" err="1">
                <a:solidFill>
                  <a:schemeClr val="accent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for line in </a:t>
            </a:r>
            <a:r>
              <a:rPr lang="en-GB" sz="1800" dirty="0" err="1">
                <a:solidFill>
                  <a:schemeClr val="bg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print(line, end='')</a:t>
            </a:r>
          </a:p>
          <a:p>
            <a:pPr>
              <a:spcBef>
                <a:spcPct val="0"/>
              </a:spcBef>
            </a:pPr>
            <a:endParaRPr lang="en-GB" sz="800" dirty="0">
              <a:solidFill>
                <a:schemeClr val="bg1"/>
              </a:solidFill>
              <a:latin typeface="Consolas" panose="020B0609020204030204" pitchFamily="49" charset="0"/>
            </a:endParaRPr>
          </a:p>
        </p:txBody>
      </p:sp>
      <p:sp>
        <p:nvSpPr>
          <p:cNvPr id="6" name="Slide Number Placeholder 5">
            <a:extLst>
              <a:ext uri="{FF2B5EF4-FFF2-40B4-BE49-F238E27FC236}">
                <a16:creationId xmlns:a16="http://schemas.microsoft.com/office/drawing/2014/main" id="{8E11C17D-DC77-1201-B5F3-26398AADC640}"/>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7" name="TextBox 6">
            <a:extLst>
              <a:ext uri="{FF2B5EF4-FFF2-40B4-BE49-F238E27FC236}">
                <a16:creationId xmlns:a16="http://schemas.microsoft.com/office/drawing/2014/main" id="{83332BF2-A978-34E7-66DA-C0DB914F03B7}"/>
              </a:ext>
            </a:extLst>
          </p:cNvPr>
          <p:cNvSpPr txBox="1"/>
          <p:nvPr/>
        </p:nvSpPr>
        <p:spPr>
          <a:xfrm>
            <a:off x="6289039" y="4634420"/>
            <a:ext cx="348996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err="1"/>
              <a:t>fh_in</a:t>
            </a:r>
            <a:r>
              <a:rPr lang="en-GB" dirty="0"/>
              <a:t> is a file and context object</a:t>
            </a:r>
          </a:p>
          <a:p>
            <a:r>
              <a:rPr lang="en-GB" dirty="0"/>
              <a:t>and only exists for this block</a:t>
            </a:r>
          </a:p>
        </p:txBody>
      </p:sp>
      <p:sp>
        <p:nvSpPr>
          <p:cNvPr id="8" name="Line 11">
            <a:extLst>
              <a:ext uri="{FF2B5EF4-FFF2-40B4-BE49-F238E27FC236}">
                <a16:creationId xmlns:a16="http://schemas.microsoft.com/office/drawing/2014/main" id="{C0B725CC-D0A0-9595-9BE9-576A4F2C4665}"/>
              </a:ext>
            </a:extLst>
          </p:cNvPr>
          <p:cNvSpPr>
            <a:spLocks noChangeShapeType="1"/>
          </p:cNvSpPr>
          <p:nvPr/>
        </p:nvSpPr>
        <p:spPr bwMode="auto">
          <a:xfrm flipH="1" flipV="1">
            <a:off x="5558934" y="4963160"/>
            <a:ext cx="730105"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A4540C6E-FD59-1ACD-1088-808D6565935E}"/>
              </a:ext>
            </a:extLst>
          </p:cNvPr>
          <p:cNvSpPr/>
          <p:nvPr/>
        </p:nvSpPr>
        <p:spPr>
          <a:xfrm>
            <a:off x="1363980" y="4684287"/>
            <a:ext cx="4132580" cy="606005"/>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DF932E5B-8495-8DB6-3DB9-6220B0460F71}"/>
              </a:ext>
            </a:extLst>
          </p:cNvPr>
          <p:cNvSpPr>
            <a:spLocks noChangeShapeType="1"/>
          </p:cNvSpPr>
          <p:nvPr/>
        </p:nvSpPr>
        <p:spPr bwMode="auto">
          <a:xfrm>
            <a:off x="5097781" y="4701121"/>
            <a:ext cx="7619" cy="537629"/>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51579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Writing to files from Python</a:t>
            </a:r>
          </a:p>
        </p:txBody>
      </p:sp>
      <p:sp>
        <p:nvSpPr>
          <p:cNvPr id="10243" name="Rectangle 3"/>
          <p:cNvSpPr>
            <a:spLocks noGrp="1" noChangeArrowheads="1"/>
          </p:cNvSpPr>
          <p:nvPr>
            <p:ph type="body" sz="quarter" idx="14"/>
          </p:nvPr>
        </p:nvSpPr>
        <p:spPr/>
        <p:txBody>
          <a:bodyPr>
            <a:normAutofit/>
          </a:bodyPr>
          <a:lstStyle/>
          <a:p>
            <a:r>
              <a:rPr lang="en-GB" b="1" dirty="0">
                <a:solidFill>
                  <a:schemeClr val="tx1"/>
                </a:solidFill>
              </a:rPr>
              <a:t>Open a file handle with </a:t>
            </a:r>
            <a:r>
              <a:rPr lang="en-GB" b="1" dirty="0">
                <a:solidFill>
                  <a:schemeClr val="tx1"/>
                </a:solidFill>
                <a:latin typeface="Courier New" panose="02070309020205020404" pitchFamily="49" charset="0"/>
              </a:rPr>
              <a:t>open:</a:t>
            </a:r>
          </a:p>
          <a:p>
            <a:pPr marL="457200" lvl="1" indent="-230400">
              <a:buFont typeface="Arial" panose="020B0604020202020204" pitchFamily="34" charset="0"/>
              <a:buChar char="•"/>
            </a:pPr>
            <a:r>
              <a:rPr lang="en-GB" sz="1800" dirty="0"/>
              <a:t>Specifying write or append.</a:t>
            </a:r>
          </a:p>
          <a:p>
            <a:pPr lvl="1"/>
            <a:endParaRPr lang="en-GB" dirty="0"/>
          </a:p>
          <a:p>
            <a:pPr marL="457200" lvl="1" indent="0">
              <a:buNone/>
            </a:pPr>
            <a:endParaRPr lang="en-GB" dirty="0"/>
          </a:p>
          <a:p>
            <a:pPr marL="457200" lvl="1" indent="-230400">
              <a:buFont typeface="Arial" panose="020B0604020202020204" pitchFamily="34" charset="0"/>
              <a:buChar char="•"/>
            </a:pPr>
            <a:r>
              <a:rPr lang="en-GB" sz="1800" dirty="0"/>
              <a:t>Write a string.</a:t>
            </a:r>
          </a:p>
          <a:p>
            <a:pPr marL="457200" lvl="2" indent="-230400">
              <a:buFont typeface="Arial" panose="020B0604020202020204" pitchFamily="34" charset="0"/>
              <a:buChar char="•"/>
            </a:pPr>
            <a:r>
              <a:rPr lang="en-GB" sz="1800" dirty="0"/>
              <a:t>Append "\n" to make it a line.</a:t>
            </a:r>
          </a:p>
          <a:p>
            <a:pPr marL="457200" lvl="2" indent="-230400">
              <a:buFont typeface="Arial" panose="020B0604020202020204" pitchFamily="34" charset="0"/>
              <a:buChar char="•"/>
            </a:pPr>
            <a:r>
              <a:rPr lang="en-GB" sz="1800" dirty="0"/>
              <a:t>Returns the number of chars (text) or bytes (binary) written.</a:t>
            </a:r>
          </a:p>
          <a:p>
            <a:pPr marL="1371600" lvl="3" indent="0">
              <a:buNone/>
            </a:pPr>
            <a:endParaRPr lang="en-GB" dirty="0"/>
          </a:p>
          <a:p>
            <a:pPr marL="457200" lvl="1" indent="-273600">
              <a:buFont typeface="Arial" panose="020B0604020202020204" pitchFamily="34" charset="0"/>
              <a:buChar char="•"/>
            </a:pPr>
            <a:r>
              <a:rPr lang="en-GB" sz="1800" dirty="0"/>
              <a:t>Write strings from a list.</a:t>
            </a:r>
          </a:p>
          <a:p>
            <a:pPr marL="457200" lvl="2" indent="-273600">
              <a:buFont typeface="Arial" panose="020B0604020202020204" pitchFamily="34" charset="0"/>
              <a:buChar char="•"/>
            </a:pPr>
            <a:r>
              <a:rPr lang="en-GB" sz="1800" dirty="0"/>
              <a:t>Append "\n" to each element to make lines.</a:t>
            </a:r>
          </a:p>
        </p:txBody>
      </p:sp>
      <p:sp>
        <p:nvSpPr>
          <p:cNvPr id="10244" name="Rectangle 4"/>
          <p:cNvSpPr>
            <a:spLocks noChangeArrowheads="1"/>
          </p:cNvSpPr>
          <p:nvPr/>
        </p:nvSpPr>
        <p:spPr bwMode="auto">
          <a:xfrm>
            <a:off x="808851" y="2370245"/>
            <a:ext cx="5358270" cy="64770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a:solidFill>
                  <a:schemeClr val="bg1"/>
                </a:solidFill>
                <a:latin typeface="Consolas" panose="020B0609020204030204" pitchFamily="49" charset="0"/>
                <a:cs typeface="Courier New" panose="02070309020205020404" pitchFamily="49" charset="0"/>
              </a:rPr>
              <a:t>output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w</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append = open('</a:t>
            </a:r>
            <a:r>
              <a:rPr lang="en-GB" dirty="0" err="1">
                <a:solidFill>
                  <a:schemeClr val="bg1"/>
                </a:solidFill>
                <a:latin typeface="Consolas" panose="020B0609020204030204" pitchFamily="49" charset="0"/>
                <a:cs typeface="Courier New" panose="02070309020205020404" pitchFamily="49" charset="0"/>
              </a:rPr>
              <a:t>logfile</a:t>
            </a: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a</a:t>
            </a:r>
            <a:r>
              <a:rPr lang="en-GB" dirty="0">
                <a:solidFill>
                  <a:schemeClr val="bg1"/>
                </a:solidFill>
                <a:latin typeface="Consolas" panose="020B0609020204030204" pitchFamily="49" charset="0"/>
                <a:cs typeface="Courier New" panose="02070309020205020404" pitchFamily="49" charset="0"/>
              </a:rPr>
              <a:t>')</a:t>
            </a:r>
          </a:p>
        </p:txBody>
      </p:sp>
      <p:sp>
        <p:nvSpPr>
          <p:cNvPr id="10246" name="Rectangle 6"/>
          <p:cNvSpPr>
            <a:spLocks noChangeArrowheads="1"/>
          </p:cNvSpPr>
          <p:nvPr/>
        </p:nvSpPr>
        <p:spPr bwMode="auto">
          <a:xfrm>
            <a:off x="815200" y="3895798"/>
            <a:ext cx="5351920" cy="373063"/>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num</a:t>
            </a:r>
            <a:r>
              <a:rPr lang="en-GB" dirty="0">
                <a:solidFill>
                  <a:schemeClr val="bg1"/>
                </a:solidFill>
                <a:latin typeface="Consolas" panose="020B0609020204030204" pitchFamily="49" charset="0"/>
                <a:cs typeface="Courier New" panose="02070309020205020404" pitchFamily="49" charset="0"/>
              </a:rPr>
              <a:t> = </a:t>
            </a:r>
            <a:r>
              <a:rPr lang="en-GB" dirty="0" err="1">
                <a:solidFill>
                  <a:schemeClr val="bg1"/>
                </a:solidFill>
                <a:latin typeface="Consolas" panose="020B0609020204030204" pitchFamily="49" charset="0"/>
                <a:cs typeface="Courier New" panose="02070309020205020404" pitchFamily="49" charset="0"/>
              </a:rPr>
              <a:t>output.write</a:t>
            </a:r>
            <a:r>
              <a:rPr lang="en-GB" dirty="0">
                <a:solidFill>
                  <a:schemeClr val="bg1"/>
                </a:solidFill>
                <a:latin typeface="Consolas" panose="020B0609020204030204" pitchFamily="49" charset="0"/>
                <a:cs typeface="Courier New" panose="02070309020205020404" pitchFamily="49" charset="0"/>
              </a:rPr>
              <a:t>("Hello\n")	</a:t>
            </a:r>
          </a:p>
        </p:txBody>
      </p:sp>
      <p:sp>
        <p:nvSpPr>
          <p:cNvPr id="10245" name="Rectangle 5"/>
          <p:cNvSpPr>
            <a:spLocks noChangeArrowheads="1"/>
          </p:cNvSpPr>
          <p:nvPr/>
        </p:nvSpPr>
        <p:spPr bwMode="auto">
          <a:xfrm>
            <a:off x="808850" y="4845156"/>
            <a:ext cx="5358270"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output.writelines</a:t>
            </a:r>
            <a:r>
              <a:rPr lang="en-GB" dirty="0">
                <a:solidFill>
                  <a:schemeClr val="bg1"/>
                </a:solidFill>
                <a:latin typeface="Consolas" panose="020B0609020204030204" pitchFamily="49" charset="0"/>
                <a:cs typeface="Courier New" panose="02070309020205020404" pitchFamily="49" charset="0"/>
              </a:rPr>
              <a:t>(list)</a:t>
            </a:r>
          </a:p>
        </p:txBody>
      </p:sp>
      <p:sp>
        <p:nvSpPr>
          <p:cNvPr id="2" name="Slide Number Placeholder 1">
            <a:extLst>
              <a:ext uri="{FF2B5EF4-FFF2-40B4-BE49-F238E27FC236}">
                <a16:creationId xmlns:a16="http://schemas.microsoft.com/office/drawing/2014/main" id="{B496089A-413B-1D10-E592-CDFB9081B745}"/>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41448258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19897</TotalTime>
  <Words>7010</Words>
  <Application>Microsoft Office PowerPoint</Application>
  <PresentationFormat>Widescreen</PresentationFormat>
  <Paragraphs>650</Paragraphs>
  <Slides>27</Slides>
  <Notes>27</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27</vt:i4>
      </vt:variant>
    </vt:vector>
  </HeadingPairs>
  <TitlesOfParts>
    <vt:vector size="53" baseType="lpstr">
      <vt:lpstr>Consolas</vt:lpstr>
      <vt:lpstr>Montserrat</vt:lpstr>
      <vt:lpstr>Courier New</vt:lpstr>
      <vt:lpstr>Montserrat Black</vt:lpstr>
      <vt:lpstr>Arial</vt:lpstr>
      <vt:lpstr>Figtree</vt:lpstr>
      <vt:lpstr>Figtree Light</vt:lpstr>
      <vt:lpstr>Aptos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7 - Data storage and file handling</vt:lpstr>
      <vt:lpstr>PowerPoint Presentation</vt:lpstr>
      <vt:lpstr>Interacting with files</vt:lpstr>
      <vt:lpstr>New file objects</vt:lpstr>
      <vt:lpstr>Reading files into Python</vt:lpstr>
      <vt:lpstr>Reading tricks</vt:lpstr>
      <vt:lpstr>Managing file handles using try/except/else/finally</vt:lpstr>
      <vt:lpstr>Managing file handles using Context Resource Manager</vt:lpstr>
      <vt:lpstr>Writing to files from Python</vt:lpstr>
      <vt:lpstr>Binary mode</vt:lpstr>
      <vt:lpstr>Standard streams</vt:lpstr>
      <vt:lpstr>Standard streams</vt:lpstr>
      <vt:lpstr>More tricks</vt:lpstr>
      <vt:lpstr>Random access</vt:lpstr>
      <vt:lpstr>Python pickle persistence </vt:lpstr>
      <vt:lpstr>Python pickle persistence </vt:lpstr>
      <vt:lpstr>Pickle protocols</vt:lpstr>
      <vt:lpstr>Build some shelves</vt:lpstr>
      <vt:lpstr>Compression</vt:lpstr>
      <vt:lpstr>Other compression modules</vt:lpstr>
      <vt:lpstr>Review Questions</vt:lpstr>
      <vt:lpstr>Review Questions</vt:lpstr>
      <vt:lpstr>Review Questions</vt:lpstr>
      <vt:lpstr>Summary</vt:lpstr>
      <vt:lpstr>Database interface overview</vt:lpstr>
      <vt:lpstr>Example - SQLite from Python</vt:lpstr>
      <vt:lpstr>Binary files - struct.pack/unpack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49</cp:revision>
  <dcterms:created xsi:type="dcterms:W3CDTF">2024-06-24T11:44:08Z</dcterms:created>
  <dcterms:modified xsi:type="dcterms:W3CDTF">2025-10-28T15:30:05Z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